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3" r:id="rId1"/>
  </p:sldMasterIdLst>
  <p:notesMasterIdLst>
    <p:notesMasterId r:id="rId24"/>
  </p:notesMasterIdLst>
  <p:sldIdLst>
    <p:sldId id="256" r:id="rId2"/>
    <p:sldId id="301" r:id="rId3"/>
    <p:sldId id="302" r:id="rId4"/>
    <p:sldId id="303" r:id="rId5"/>
    <p:sldId id="304" r:id="rId6"/>
    <p:sldId id="305" r:id="rId7"/>
    <p:sldId id="306" r:id="rId8"/>
    <p:sldId id="307" r:id="rId9"/>
    <p:sldId id="308" r:id="rId10"/>
    <p:sldId id="309" r:id="rId11"/>
    <p:sldId id="310" r:id="rId12"/>
    <p:sldId id="311" r:id="rId13"/>
    <p:sldId id="312" r:id="rId14"/>
    <p:sldId id="313" r:id="rId15"/>
    <p:sldId id="314" r:id="rId16"/>
    <p:sldId id="315" r:id="rId17"/>
    <p:sldId id="320" r:id="rId18"/>
    <p:sldId id="316" r:id="rId19"/>
    <p:sldId id="317" r:id="rId20"/>
    <p:sldId id="297" r:id="rId21"/>
    <p:sldId id="298" r:id="rId22"/>
    <p:sldId id="319" r:id="rId23"/>
  </p:sldIdLst>
  <p:sldSz cx="9144000" cy="6858000" type="screen4x3"/>
  <p:notesSz cx="7023100" cy="9309100"/>
  <p:defaultTextStyle>
    <a:defPPr>
      <a:defRPr lang="zh-TW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新細明體" pitchFamily="18" charset="-12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新細明體" pitchFamily="18" charset="-12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新細明體" pitchFamily="18" charset="-12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新細明體" pitchFamily="18" charset="-12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新細明體" pitchFamily="18" charset="-120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新細明體" pitchFamily="18" charset="-120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新細明體" pitchFamily="18" charset="-120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新細明體" pitchFamily="18" charset="-12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80808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664" autoAdjust="0"/>
    <p:restoredTop sz="94660"/>
  </p:normalViewPr>
  <p:slideViewPr>
    <p:cSldViewPr>
      <p:cViewPr>
        <p:scale>
          <a:sx n="75" d="100"/>
          <a:sy n="75" d="100"/>
        </p:scale>
        <p:origin x="-1098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image" Target="../media/image12.wmf"/><Relationship Id="rId5" Type="http://schemas.openxmlformats.org/officeDocument/2006/relationships/image" Target="../media/image16.wmf"/><Relationship Id="rId4" Type="http://schemas.openxmlformats.org/officeDocument/2006/relationships/image" Target="../media/image15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2.wmf"/><Relationship Id="rId1" Type="http://schemas.openxmlformats.org/officeDocument/2006/relationships/image" Target="../media/image21.wmf"/><Relationship Id="rId4" Type="http://schemas.openxmlformats.org/officeDocument/2006/relationships/image" Target="../media/image24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image" Target="../media/image28.emf"/><Relationship Id="rId1" Type="http://schemas.openxmlformats.org/officeDocument/2006/relationships/image" Target="../media/image2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3238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kumimoji="1" sz="1200" smtClean="0"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1464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8275" y="0"/>
            <a:ext cx="3043238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kumimoji="1" sz="1200" smtClean="0"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215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4275" y="698500"/>
            <a:ext cx="4654550" cy="34909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464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421188"/>
            <a:ext cx="5619750" cy="4189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 smtClean="0"/>
              <a:t>Click to edit Master text styles</a:t>
            </a:r>
          </a:p>
          <a:p>
            <a:pPr lvl="1"/>
            <a:r>
              <a:rPr lang="en-US" altLang="en-US" noProof="0" smtClean="0"/>
              <a:t>Second level</a:t>
            </a:r>
          </a:p>
          <a:p>
            <a:pPr lvl="2"/>
            <a:r>
              <a:rPr lang="en-US" altLang="en-US" noProof="0" smtClean="0"/>
              <a:t>Third level</a:t>
            </a:r>
          </a:p>
          <a:p>
            <a:pPr lvl="3"/>
            <a:r>
              <a:rPr lang="en-US" altLang="en-US" noProof="0" smtClean="0"/>
              <a:t>Fourth level</a:t>
            </a:r>
          </a:p>
          <a:p>
            <a:pPr lvl="4"/>
            <a:r>
              <a:rPr lang="en-US" altLang="en-US" noProof="0" smtClean="0"/>
              <a:t>Fifth level</a:t>
            </a:r>
          </a:p>
        </p:txBody>
      </p:sp>
      <p:sp>
        <p:nvSpPr>
          <p:cNvPr id="1464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42375"/>
            <a:ext cx="3043238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kumimoji="1" sz="1200" smtClean="0"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1464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8275" y="8842375"/>
            <a:ext cx="3043238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1" sz="1200" smtClean="0"/>
            </a:lvl1pPr>
          </a:lstStyle>
          <a:p>
            <a:pPr>
              <a:defRPr/>
            </a:pPr>
            <a:fld id="{A06C8D53-5369-48B6-A5F3-DB4DCD91A817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02979193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fld id="{419ECD8A-C142-4C3C-9C56-547FF0D28B78}" type="slidenum">
              <a:rPr lang="en-US" altLang="en-US"/>
              <a:pPr/>
              <a:t>1</a:t>
            </a:fld>
            <a:endParaRPr lang="en-US" altLang="en-US" dirty="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fld id="{E8FC7FD3-E5E3-4212-AC31-B37D090D4232}" type="slidenum">
              <a:rPr lang="en-US" altLang="en-US"/>
              <a:pPr/>
              <a:t>20</a:t>
            </a:fld>
            <a:endParaRPr lang="en-US" altLang="en-US" dirty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fld id="{659B4F62-8671-4381-8AFD-AAD8B3950CE1}" type="slidenum">
              <a:rPr lang="en-US" altLang="en-US"/>
              <a:pPr/>
              <a:t>21</a:t>
            </a:fld>
            <a:endParaRPr lang="en-US" altLang="en-US" dirty="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87042A-B1E3-48B9-ACB6-4FE751BC3D9A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BD24EF-A456-406B-944B-E5A37B08D725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pPr>
              <a:defRPr/>
            </a:pP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7B2D96-BBC6-4727-8B50-3B04DDB58348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57F756-890C-4660-88AC-8F5F5B23D0D4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7B0AB6-AD28-4FBC-9787-674A989EE20A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D6712B-998E-4AFD-AD4C-A8A1B27CF78D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100B60-9811-4801-B83D-1ED9AE937797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2369FD-2824-4539-82D6-AA10A122073C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FDE768-94A3-49F0-B2E9-3A362EF20DB3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8EC436-C590-461A-A513-F8E89BF02A03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pPr>
              <a:defRPr/>
            </a:pPr>
            <a:endParaRPr lang="en-US" altLang="en-US" dirty="0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pPr>
              <a:defRPr/>
            </a:pPr>
            <a:fld id="{ECC85A3C-8253-43CC-BF8D-9F2CB1543EA1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pPr>
              <a:defRPr/>
            </a:pPr>
            <a:fld id="{64BF9B93-1B27-433A-81E5-04EE6232A8EC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wmf"/><Relationship Id="rId3" Type="http://schemas.openxmlformats.org/officeDocument/2006/relationships/oleObject" Target="../embeddings/oleObject5.bin"/><Relationship Id="rId7" Type="http://schemas.openxmlformats.org/officeDocument/2006/relationships/oleObject" Target="../embeddings/oleObject7.bin"/><Relationship Id="rId12" Type="http://schemas.openxmlformats.org/officeDocument/2006/relationships/image" Target="../media/image1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3.wmf"/><Relationship Id="rId11" Type="http://schemas.openxmlformats.org/officeDocument/2006/relationships/oleObject" Target="../embeddings/oleObject9.bin"/><Relationship Id="rId5" Type="http://schemas.openxmlformats.org/officeDocument/2006/relationships/oleObject" Target="../embeddings/oleObject6.bin"/><Relationship Id="rId10" Type="http://schemas.openxmlformats.org/officeDocument/2006/relationships/image" Target="../media/image15.wmf"/><Relationship Id="rId4" Type="http://schemas.openxmlformats.org/officeDocument/2006/relationships/image" Target="../media/image12.wmf"/><Relationship Id="rId9" Type="http://schemas.openxmlformats.org/officeDocument/2006/relationships/oleObject" Target="../embeddings/oleObject8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7.wmf"/><Relationship Id="rId4" Type="http://schemas.openxmlformats.org/officeDocument/2006/relationships/oleObject" Target="../embeddings/oleObject10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9.wmf"/><Relationship Id="rId5" Type="http://schemas.openxmlformats.org/officeDocument/2006/relationships/oleObject" Target="../embeddings/oleObject11.bin"/><Relationship Id="rId4" Type="http://schemas.openxmlformats.org/officeDocument/2006/relationships/image" Target="../media/image20.w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.bin"/><Relationship Id="rId3" Type="http://schemas.openxmlformats.org/officeDocument/2006/relationships/image" Target="../media/image25.png"/><Relationship Id="rId7" Type="http://schemas.openxmlformats.org/officeDocument/2006/relationships/image" Target="../media/image2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3.bin"/><Relationship Id="rId11" Type="http://schemas.openxmlformats.org/officeDocument/2006/relationships/image" Target="../media/image24.wmf"/><Relationship Id="rId5" Type="http://schemas.openxmlformats.org/officeDocument/2006/relationships/image" Target="../media/image21.wmf"/><Relationship Id="rId10" Type="http://schemas.openxmlformats.org/officeDocument/2006/relationships/oleObject" Target="../embeddings/oleObject15.bin"/><Relationship Id="rId4" Type="http://schemas.openxmlformats.org/officeDocument/2006/relationships/oleObject" Target="../embeddings/oleObject12.bin"/><Relationship Id="rId9" Type="http://schemas.openxmlformats.org/officeDocument/2006/relationships/image" Target="../media/image23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26.wmf"/><Relationship Id="rId4" Type="http://schemas.openxmlformats.org/officeDocument/2006/relationships/oleObject" Target="../embeddings/oleObject16.bin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wmf"/><Relationship Id="rId3" Type="http://schemas.openxmlformats.org/officeDocument/2006/relationships/oleObject" Target="../embeddings/oleObject17.bin"/><Relationship Id="rId7" Type="http://schemas.openxmlformats.org/officeDocument/2006/relationships/oleObject" Target="../embeddings/oleObject1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28.emf"/><Relationship Id="rId5" Type="http://schemas.openxmlformats.org/officeDocument/2006/relationships/oleObject" Target="../embeddings/oleObject18.bin"/><Relationship Id="rId4" Type="http://schemas.openxmlformats.org/officeDocument/2006/relationships/image" Target="../media/image27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30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33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w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6.w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image" Target="../media/image6.wmf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7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9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1.wmf"/><Relationship Id="rId5" Type="http://schemas.openxmlformats.org/officeDocument/2006/relationships/image" Target="../media/image10.wmf"/><Relationship Id="rId4" Type="http://schemas.openxmlformats.org/officeDocument/2006/relationships/oleObject" Target="../embeddings/oleObject4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Grp="1" noChangeArrowheads="1"/>
          </p:cNvSpPr>
          <p:nvPr>
            <p:ph type="title"/>
          </p:nvPr>
        </p:nvSpPr>
        <p:spPr>
          <a:xfrm>
            <a:off x="152400" y="1752600"/>
            <a:ext cx="8686800" cy="2286000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zh-TW" sz="4000" dirty="0">
                <a:solidFill>
                  <a:srgbClr val="080808"/>
                </a:solidFill>
                <a:latin typeface="Arial" charset="0"/>
                <a:ea typeface="SimSun" pitchFamily="2" charset="-122"/>
              </a:rPr>
              <a:t>Multi-hop Relaying with Optimal Decode-and-Forward Transmission Rate and Self-Immunity to Mutual Interference among Wireless Nodes</a:t>
            </a:r>
            <a:endParaRPr lang="en-US" altLang="zh-TW" sz="4000" dirty="0" smtClean="0">
              <a:solidFill>
                <a:srgbClr val="080808"/>
              </a:solidFill>
              <a:effectLst/>
              <a:latin typeface="Arial" charset="0"/>
              <a:ea typeface="SimSun" pitchFamily="2" charset="-122"/>
            </a:endParaRPr>
          </a:p>
        </p:txBody>
      </p:sp>
      <p:sp>
        <p:nvSpPr>
          <p:cNvPr id="2055" name="Rectangle 7"/>
          <p:cNvSpPr>
            <a:spLocks noChangeArrowheads="1"/>
          </p:cNvSpPr>
          <p:nvPr/>
        </p:nvSpPr>
        <p:spPr bwMode="auto">
          <a:xfrm>
            <a:off x="1143000" y="4419600"/>
            <a:ext cx="6781800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ctr">
              <a:spcBef>
                <a:spcPct val="20000"/>
              </a:spcBef>
              <a:buClr>
                <a:schemeClr val="hlink"/>
              </a:buClr>
              <a:buSzPct val="120000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1pPr>
            <a:lvl2pPr marL="742950" indent="-285750" algn="ctr">
              <a:spcBef>
                <a:spcPct val="20000"/>
              </a:spcBef>
              <a:buFont typeface="Tahoma" pitchFamily="34" charset="0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2pPr>
            <a:lvl3pPr marL="1143000" indent="-228600" algn="ctr">
              <a:spcBef>
                <a:spcPct val="20000"/>
              </a:spcBef>
              <a:buClr>
                <a:schemeClr val="hlink"/>
              </a:buClr>
              <a:buSzPct val="120000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3pPr>
            <a:lvl4pPr marL="1600200" indent="-228600" algn="ctr">
              <a:spcBef>
                <a:spcPct val="20000"/>
              </a:spcBef>
              <a:buFont typeface="Tahoma" pitchFamily="34" charset="0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4pPr>
            <a:lvl5pPr marL="2057400" indent="-228600" algn="ctr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5pPr>
            <a:lvl6pPr marL="2514600" indent="-228600" algn="ctr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6pPr>
            <a:lvl7pPr marL="2971800" indent="-228600" algn="ctr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7pPr>
            <a:lvl8pPr marL="3429000" indent="-228600" algn="ctr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8pPr>
            <a:lvl9pPr marL="3886200" indent="-228600" algn="ctr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9pPr>
          </a:lstStyle>
          <a:p>
            <a:pPr eaLnBrk="1" hangingPunct="1">
              <a:lnSpc>
                <a:spcPct val="80000"/>
              </a:lnSpc>
              <a:defRPr/>
            </a:pPr>
            <a:r>
              <a:rPr lang="en-US" altLang="zh-TW" sz="2000" dirty="0" smtClean="0">
                <a:solidFill>
                  <a:schemeClr val="bg2"/>
                </a:solidFill>
                <a:latin typeface="Arial" charset="0"/>
                <a:ea typeface="SimSun" pitchFamily="2" charset="-122"/>
              </a:rPr>
              <a:t>Xiaohua</a:t>
            </a:r>
            <a:r>
              <a:rPr lang="en-US" altLang="zh-TW" sz="2000" dirty="0" smtClean="0">
                <a:solidFill>
                  <a:schemeClr val="bg2"/>
                </a:solidFill>
                <a:latin typeface="Arial" charset="0"/>
                <a:ea typeface="SimSun" pitchFamily="2" charset="-122"/>
              </a:rPr>
              <a:t> Li and </a:t>
            </a:r>
            <a:r>
              <a:rPr lang="en-US" altLang="zh-TW" sz="2000" dirty="0" smtClean="0">
                <a:solidFill>
                  <a:schemeClr val="bg2"/>
                </a:solidFill>
                <a:latin typeface="Arial" charset="0"/>
                <a:ea typeface="SimSun" pitchFamily="2" charset="-122"/>
              </a:rPr>
              <a:t>Jeong</a:t>
            </a:r>
            <a:r>
              <a:rPr lang="en-US" altLang="zh-TW" sz="2000" dirty="0" smtClean="0">
                <a:solidFill>
                  <a:schemeClr val="bg2"/>
                </a:solidFill>
                <a:latin typeface="Arial" charset="0"/>
                <a:ea typeface="SimSun" pitchFamily="2" charset="-122"/>
              </a:rPr>
              <a:t> </a:t>
            </a:r>
            <a:r>
              <a:rPr lang="en-US" altLang="zh-TW" sz="2000" dirty="0" smtClean="0">
                <a:solidFill>
                  <a:schemeClr val="bg2"/>
                </a:solidFill>
                <a:latin typeface="Arial" charset="0"/>
                <a:ea typeface="SimSun" pitchFamily="2" charset="-122"/>
              </a:rPr>
              <a:t>Kyun</a:t>
            </a:r>
            <a:r>
              <a:rPr lang="en-US" altLang="zh-TW" sz="2000" dirty="0" smtClean="0">
                <a:solidFill>
                  <a:schemeClr val="bg2"/>
                </a:solidFill>
                <a:latin typeface="Arial" charset="0"/>
                <a:ea typeface="SimSun" pitchFamily="2" charset="-122"/>
              </a:rPr>
              <a:t> Lee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altLang="zh-TW" sz="2000" dirty="0" smtClean="0">
                <a:solidFill>
                  <a:schemeClr val="bg2"/>
                </a:solidFill>
                <a:latin typeface="Arial" charset="0"/>
                <a:ea typeface="SimSun" pitchFamily="2" charset="-122"/>
              </a:rPr>
              <a:t>Department of Electrical and Computer Engineering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altLang="zh-TW" sz="2000" dirty="0" smtClean="0">
                <a:solidFill>
                  <a:schemeClr val="bg2"/>
                </a:solidFill>
                <a:latin typeface="Arial" charset="0"/>
                <a:ea typeface="SimSun" pitchFamily="2" charset="-122"/>
              </a:rPr>
              <a:t>State University of New York at Binghamton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altLang="zh-TW" sz="2000" dirty="0" smtClean="0">
                <a:solidFill>
                  <a:schemeClr val="bg2"/>
                </a:solidFill>
                <a:latin typeface="Arial" charset="0"/>
                <a:ea typeface="SimSun" pitchFamily="2" charset="-122"/>
              </a:rPr>
              <a:t>{xli,jlee54}@binghamton.edu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Assumptions on signal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Each relay has a </a:t>
            </a:r>
            <a:r>
              <a:rPr lang="en-US" dirty="0" smtClean="0">
                <a:solidFill>
                  <a:srgbClr val="00B0F0"/>
                </a:solidFill>
              </a:rPr>
              <a:t>power limit</a:t>
            </a:r>
            <a:r>
              <a:rPr lang="en-US" dirty="0" smtClean="0"/>
              <a:t>: </a:t>
            </a:r>
          </a:p>
          <a:p>
            <a:pPr lvl="1"/>
            <a:r>
              <a:rPr lang="en-US" dirty="0" smtClean="0"/>
              <a:t>Need to optimize relaying power </a:t>
            </a:r>
          </a:p>
          <a:p>
            <a:r>
              <a:rPr lang="en-US" dirty="0" smtClean="0"/>
              <a:t>Each relay has </a:t>
            </a:r>
            <a:r>
              <a:rPr lang="en-US" dirty="0" smtClean="0">
                <a:solidFill>
                  <a:srgbClr val="00B0F0"/>
                </a:solidFill>
              </a:rPr>
              <a:t>AWGN</a:t>
            </a:r>
            <a:r>
              <a:rPr lang="en-US" dirty="0" smtClean="0"/>
              <a:t> with power </a:t>
            </a:r>
          </a:p>
          <a:p>
            <a:r>
              <a:rPr lang="en-US" dirty="0" smtClean="0"/>
              <a:t>Instantaneous flat fading </a:t>
            </a:r>
            <a:r>
              <a:rPr lang="en-US" dirty="0" smtClean="0">
                <a:solidFill>
                  <a:srgbClr val="00B0F0"/>
                </a:solidFill>
              </a:rPr>
              <a:t>channel</a:t>
            </a:r>
            <a:r>
              <a:rPr lang="en-US" dirty="0" smtClean="0"/>
              <a:t>:</a:t>
            </a:r>
          </a:p>
          <a:p>
            <a:r>
              <a:rPr lang="en-US" dirty="0"/>
              <a:t>T</a:t>
            </a:r>
            <a:r>
              <a:rPr lang="en-US" dirty="0" smtClean="0"/>
              <a:t>ransmitted </a:t>
            </a:r>
            <a:r>
              <a:rPr lang="en-US" dirty="0" smtClean="0">
                <a:solidFill>
                  <a:srgbClr val="00B0F0"/>
                </a:solidFill>
              </a:rPr>
              <a:t>signal</a:t>
            </a:r>
            <a:r>
              <a:rPr lang="en-US" dirty="0" smtClean="0"/>
              <a:t> has unit power: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>
                <a:solidFill>
                  <a:srgbClr val="00B0F0"/>
                </a:solidFill>
              </a:rPr>
              <a:t>C</a:t>
            </a:r>
            <a:r>
              <a:rPr lang="en-US" dirty="0" smtClean="0">
                <a:solidFill>
                  <a:srgbClr val="00B0F0"/>
                </a:solidFill>
              </a:rPr>
              <a:t>hannels coefficients and re-encoding rules are public knowledge</a:t>
            </a:r>
          </a:p>
          <a:p>
            <a:pPr marL="457200" lvl="1" indent="0">
              <a:buNone/>
            </a:pP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99917725"/>
              </p:ext>
            </p:extLst>
          </p:nvPr>
        </p:nvGraphicFramePr>
        <p:xfrm>
          <a:off x="5943600" y="1828800"/>
          <a:ext cx="1981200" cy="6123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909" name="Equation" r:id="rId3" imgW="698400" imgH="215640" progId="Equation.DSMT4">
                  <p:embed/>
                </p:oleObj>
              </mc:Choice>
              <mc:Fallback>
                <p:oleObj name="Equation" r:id="rId3" imgW="698400" imgH="215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943600" y="1828800"/>
                        <a:ext cx="1981200" cy="61237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7798428"/>
              </p:ext>
            </p:extLst>
          </p:nvPr>
        </p:nvGraphicFramePr>
        <p:xfrm>
          <a:off x="6705600" y="2743201"/>
          <a:ext cx="564777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910" name="Equation" r:id="rId5" imgW="177480" imgH="215640" progId="Equation.DSMT4">
                  <p:embed/>
                </p:oleObj>
              </mc:Choice>
              <mc:Fallback>
                <p:oleObj name="Equation" r:id="rId5" imgW="177480" imgH="215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705600" y="2743201"/>
                        <a:ext cx="564777" cy="685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75079577"/>
              </p:ext>
            </p:extLst>
          </p:nvPr>
        </p:nvGraphicFramePr>
        <p:xfrm>
          <a:off x="6752770" y="3276600"/>
          <a:ext cx="1632857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911" name="Equation" r:id="rId7" imgW="634680" imgH="266400" progId="Equation.DSMT4">
                  <p:embed/>
                </p:oleObj>
              </mc:Choice>
              <mc:Fallback>
                <p:oleObj name="Equation" r:id="rId7" imgW="634680" imgH="266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752770" y="3276600"/>
                        <a:ext cx="1632857" cy="685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61324882"/>
              </p:ext>
            </p:extLst>
          </p:nvPr>
        </p:nvGraphicFramePr>
        <p:xfrm>
          <a:off x="6858000" y="3810000"/>
          <a:ext cx="15240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912" name="Equation" r:id="rId9" imgW="507960" imgH="203040" progId="Equation.DSMT4">
                  <p:embed/>
                </p:oleObj>
              </mc:Choice>
              <mc:Fallback>
                <p:oleObj name="Equation" r:id="rId9" imgW="50796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6858000" y="3810000"/>
                        <a:ext cx="1524000" cy="609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07911770"/>
              </p:ext>
            </p:extLst>
          </p:nvPr>
        </p:nvGraphicFramePr>
        <p:xfrm>
          <a:off x="1452563" y="4419600"/>
          <a:ext cx="6446837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913" name="Equation" r:id="rId11" imgW="2831760" imgH="368280" progId="Equation.DSMT4">
                  <p:embed/>
                </p:oleObj>
              </mc:Choice>
              <mc:Fallback>
                <p:oleObj name="Equation" r:id="rId11" imgW="2831760" imgH="3682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452563" y="4419600"/>
                        <a:ext cx="6446837" cy="838200"/>
                      </a:xfrm>
                      <a:prstGeom prst="rect">
                        <a:avLst/>
                      </a:prstGeom>
                      <a:ln>
                        <a:solidFill>
                          <a:srgbClr val="C0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80241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458200" cy="125272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3. Interference immune phenomenon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dirty="0" smtClean="0">
                    <a:solidFill>
                      <a:srgbClr val="C00000"/>
                    </a:solidFill>
                  </a:rPr>
                  <a:t>Exploit FD </a:t>
                </a:r>
                <a:r>
                  <a:rPr lang="en-US" dirty="0" smtClean="0">
                    <a:solidFill>
                      <a:srgbClr val="C00000"/>
                    </a:solidFill>
                  </a:rPr>
                  <a:t>&amp; </a:t>
                </a:r>
                <a:r>
                  <a:rPr lang="en-US" dirty="0" smtClean="0">
                    <a:solidFill>
                      <a:srgbClr val="C00000"/>
                    </a:solidFill>
                  </a:rPr>
                  <a:t>known packets</a:t>
                </a:r>
                <a:endParaRPr lang="en-US" dirty="0">
                  <a:solidFill>
                    <a:srgbClr val="C00000"/>
                  </a:solidFill>
                </a:endParaRPr>
              </a:p>
              <a:p>
                <a:pPr lvl="1"/>
                <a:r>
                  <a:rPr lang="en-US" dirty="0" smtClean="0"/>
                  <a:t>Relay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 smtClean="0"/>
                  <a:t> can subtract self-interference and interference from relays in subsequent hops</a:t>
                </a:r>
              </a:p>
              <a:p>
                <a:pPr lvl="1"/>
                <a:r>
                  <a:rPr lang="en-US" dirty="0" smtClean="0"/>
                  <a:t>Received signal consists of information from preceding relays only</a:t>
                </a:r>
              </a:p>
              <a:p>
                <a:endParaRPr lang="en-US" dirty="0"/>
              </a:p>
              <a:p>
                <a:endParaRPr lang="en-US" dirty="0" smtClean="0"/>
              </a:p>
              <a:p>
                <a:r>
                  <a:rPr lang="en-US" dirty="0" smtClean="0">
                    <a:solidFill>
                      <a:srgbClr val="00B0F0"/>
                    </a:solidFill>
                  </a:rPr>
                  <a:t>Key challenge: How to mitigate interference from preceding relays?</a:t>
                </a:r>
              </a:p>
              <a:p>
                <a:pPr lvl="1"/>
                <a:r>
                  <a:rPr lang="en-US" dirty="0" smtClean="0"/>
                  <a:t>Answer: Exploit multiple repeated transmissions in multi-hop operations</a:t>
                </a: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t="-1581" b="-30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2679149"/>
              </p:ext>
            </p:extLst>
          </p:nvPr>
        </p:nvGraphicFramePr>
        <p:xfrm>
          <a:off x="2743200" y="3886200"/>
          <a:ext cx="4495800" cy="8028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241" name="Equation" r:id="rId4" imgW="2133360" imgH="380880" progId="Equation.DSMT4">
                  <p:embed/>
                </p:oleObj>
              </mc:Choice>
              <mc:Fallback>
                <p:oleObj name="Equation" r:id="rId4" imgW="2133360" imgH="380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743200" y="3886200"/>
                        <a:ext cx="4495800" cy="802821"/>
                      </a:xfrm>
                      <a:prstGeom prst="rect">
                        <a:avLst/>
                      </a:prstGeom>
                      <a:ln>
                        <a:solidFill>
                          <a:schemeClr val="accent2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70236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Exploit multiple repeated transmission of the same packet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Each packet is transmitted once by each relay</a:t>
                </a:r>
              </a:p>
              <a:p>
                <a:r>
                  <a:rPr lang="en-US" dirty="0" smtClean="0">
                    <a:solidFill>
                      <a:srgbClr val="C00000"/>
                    </a:solidFill>
                  </a:rPr>
                  <a:t>Full knowledge of relay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rgbClr val="C00000"/>
                    </a:solidFill>
                  </a:rPr>
                  <a:t> on a packet: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/>
                      </a:rPr>
                      <m:t>𝑗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>
                    <a:solidFill>
                      <a:srgbClr val="C00000"/>
                    </a:solidFill>
                  </a:rPr>
                  <a:t>signals received in past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/>
                      </a:rPr>
                      <m:t>𝑗</m:t>
                    </m:r>
                  </m:oMath>
                </a14:m>
                <a:r>
                  <a:rPr lang="en-US" dirty="0" smtClean="0">
                    <a:solidFill>
                      <a:srgbClr val="C00000"/>
                    </a:solidFill>
                  </a:rPr>
                  <a:t> slots</a:t>
                </a:r>
              </a:p>
              <a:p>
                <a:pPr marL="457200" lvl="1" indent="0">
                  <a:buNone/>
                </a:pPr>
                <a:endParaRPr lang="en-US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t="-659" r="-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3505200"/>
            <a:ext cx="4608195" cy="3124200"/>
          </a:xfrm>
          <a:prstGeom prst="rect">
            <a:avLst/>
          </a:prstGeom>
          <a:solidFill>
            <a:srgbClr val="92D050">
              <a:alpha val="28000"/>
            </a:srgbClr>
          </a:solidFill>
          <a:ln>
            <a:solidFill>
              <a:schemeClr val="accent2"/>
            </a:solidFill>
          </a:ln>
        </p:spPr>
      </p:pic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6169338"/>
              </p:ext>
            </p:extLst>
          </p:nvPr>
        </p:nvGraphicFramePr>
        <p:xfrm>
          <a:off x="228600" y="3825875"/>
          <a:ext cx="3810000" cy="14519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253" name="Equation" r:id="rId5" imgW="2095200" imgH="799920" progId="Equation.DSMT4">
                  <p:embed/>
                </p:oleObj>
              </mc:Choice>
              <mc:Fallback>
                <p:oleObj name="Equation" r:id="rId5" imgW="2095200" imgH="7999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28600" y="3825875"/>
                        <a:ext cx="3810000" cy="1451959"/>
                      </a:xfrm>
                      <a:prstGeom prst="rect">
                        <a:avLst/>
                      </a:prstGeom>
                      <a:ln>
                        <a:solidFill>
                          <a:schemeClr val="accent2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94307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Successive interference cancellation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>
                    <a:solidFill>
                      <a:srgbClr val="C00000"/>
                    </a:solidFill>
                  </a:rPr>
                  <a:t>To decode packet                      , relay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rgbClr val="C00000"/>
                    </a:solidFill>
                  </a:rPr>
                  <a:t> uses all its signals received in past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/>
                      </a:rPr>
                      <m:t>𝑗</m:t>
                    </m:r>
                  </m:oMath>
                </a14:m>
                <a:r>
                  <a:rPr lang="en-US" dirty="0" smtClean="0">
                    <a:solidFill>
                      <a:srgbClr val="C00000"/>
                    </a:solidFill>
                  </a:rPr>
                  <a:t> slots</a:t>
                </a:r>
              </a:p>
              <a:p>
                <a:pPr lvl="1"/>
                <a:r>
                  <a:rPr lang="en-US" dirty="0" smtClean="0"/>
                  <a:t>Apply SIC</a:t>
                </a:r>
                <a:r>
                  <a:rPr lang="en-US" dirty="0"/>
                  <a:t> </a:t>
                </a:r>
                <a:r>
                  <a:rPr lang="en-US" dirty="0" smtClean="0"/>
                  <a:t>to remove decoded packets</a:t>
                </a:r>
              </a:p>
              <a:p>
                <a:pPr lvl="1"/>
                <a:endParaRPr lang="en-US" dirty="0" smtClean="0"/>
              </a:p>
              <a:p>
                <a:pPr lvl="1"/>
                <a:endParaRPr lang="en-US" dirty="0"/>
              </a:p>
              <a:p>
                <a:pPr lvl="1"/>
                <a:r>
                  <a:rPr lang="en-US" dirty="0" smtClean="0"/>
                  <a:t>SINR of detecting signal </a:t>
                </a:r>
              </a:p>
              <a:p>
                <a:pPr marL="768096" lvl="2" indent="0">
                  <a:buNone/>
                </a:pPr>
                <a:endParaRPr lang="en-US" dirty="0"/>
              </a:p>
              <a:p>
                <a:pPr lvl="2"/>
                <a:endParaRPr lang="en-US" dirty="0" smtClean="0"/>
              </a:p>
              <a:p>
                <a:pPr lvl="2"/>
                <a:r>
                  <a:rPr lang="en-US" dirty="0" smtClean="0">
                    <a:solidFill>
                      <a:srgbClr val="00B0F0"/>
                    </a:solidFill>
                  </a:rPr>
                  <a:t>Still has interference from preceding relays</a:t>
                </a:r>
              </a:p>
              <a:p>
                <a:pPr lvl="1"/>
                <a:endParaRPr lang="en-US" dirty="0"/>
              </a:p>
              <a:p>
                <a:pPr marL="457200" lvl="1" indent="0">
                  <a:buNone/>
                </a:pPr>
                <a:endParaRPr lang="en-US" dirty="0"/>
              </a:p>
              <a:p>
                <a:pPr lvl="1"/>
                <a:endParaRPr lang="en-US" dirty="0" smtClean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t="-527" b="-6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8981800"/>
              </p:ext>
            </p:extLst>
          </p:nvPr>
        </p:nvGraphicFramePr>
        <p:xfrm>
          <a:off x="4038600" y="1905000"/>
          <a:ext cx="170688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705" name="Equation" r:id="rId4" imgW="609480" imgH="190440" progId="Equation.DSMT4">
                  <p:embed/>
                </p:oleObj>
              </mc:Choice>
              <mc:Fallback>
                <p:oleObj name="Equation" r:id="rId4" imgW="609480" imgH="1904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038600" y="1905000"/>
                        <a:ext cx="1706880" cy="533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9841071"/>
              </p:ext>
            </p:extLst>
          </p:nvPr>
        </p:nvGraphicFramePr>
        <p:xfrm>
          <a:off x="1600200" y="3429000"/>
          <a:ext cx="6189663" cy="927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706" name="Equation" r:id="rId6" imgW="3644640" imgH="545760" progId="Equation.DSMT4">
                  <p:embed/>
                </p:oleObj>
              </mc:Choice>
              <mc:Fallback>
                <p:oleObj name="Equation" r:id="rId6" imgW="3644640" imgH="5457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600200" y="3429000"/>
                        <a:ext cx="6189663" cy="927100"/>
                      </a:xfrm>
                      <a:prstGeom prst="rect">
                        <a:avLst/>
                      </a:prstGeom>
                      <a:ln>
                        <a:solidFill>
                          <a:srgbClr val="C0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4371839"/>
              </p:ext>
            </p:extLst>
          </p:nvPr>
        </p:nvGraphicFramePr>
        <p:xfrm>
          <a:off x="4953000" y="4495800"/>
          <a:ext cx="1553935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707" name="Equation" r:id="rId8" imgW="647640" imgH="190440" progId="Equation.DSMT4">
                  <p:embed/>
                </p:oleObj>
              </mc:Choice>
              <mc:Fallback>
                <p:oleObj name="Equation" r:id="rId8" imgW="647640" imgH="19044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4495800"/>
                        <a:ext cx="1553935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3355132"/>
              </p:ext>
            </p:extLst>
          </p:nvPr>
        </p:nvGraphicFramePr>
        <p:xfrm>
          <a:off x="2438400" y="4953000"/>
          <a:ext cx="4337050" cy="9768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708" name="Equation" r:id="rId10" imgW="2539800" imgH="571320" progId="Equation.DSMT4">
                  <p:embed/>
                </p:oleObj>
              </mc:Choice>
              <mc:Fallback>
                <p:oleObj name="Equation" r:id="rId10" imgW="2539800" imgH="5713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2438400" y="4953000"/>
                        <a:ext cx="4337050" cy="976826"/>
                      </a:xfrm>
                      <a:prstGeom prst="rect">
                        <a:avLst/>
                      </a:prstGeom>
                      <a:ln>
                        <a:solidFill>
                          <a:srgbClr val="C0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52655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Achieve immunity to mutual interference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 smtClean="0"/>
                  <a:t>With appropriate re-encoding, overall rate of relay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 smtClean="0"/>
                  <a:t> is</a:t>
                </a:r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pPr lvl="1"/>
                <a:r>
                  <a:rPr lang="en-US" dirty="0" smtClean="0">
                    <a:solidFill>
                      <a:srgbClr val="C00000"/>
                    </a:solidFill>
                  </a:rPr>
                  <a:t>No mutual interference remains</a:t>
                </a:r>
                <a:r>
                  <a:rPr lang="en-US" dirty="0" smtClean="0">
                    <a:sym typeface="Wingdings" panose="05000000000000000000" pitchFamily="2" charset="2"/>
                  </a:rPr>
                  <a:t> interference immune phenomenon</a:t>
                </a:r>
              </a:p>
              <a:p>
                <a:pPr lvl="1"/>
                <a:r>
                  <a:rPr lang="en-US" dirty="0" smtClean="0">
                    <a:solidFill>
                      <a:srgbClr val="C00000"/>
                    </a:solidFill>
                    <a:sym typeface="Wingdings" panose="05000000000000000000" pitchFamily="2" charset="2"/>
                  </a:rPr>
                  <a:t>Broadcasting of preceding relays is collected </a:t>
                </a:r>
                <a:r>
                  <a:rPr lang="en-US" dirty="0" smtClean="0">
                    <a:sym typeface="Wingdings" panose="05000000000000000000" pitchFamily="2" charset="2"/>
                  </a:rPr>
                  <a:t> enjoy benefits of broadcasting without suffering from mutual interference</a:t>
                </a:r>
                <a:endParaRPr lang="en-US" dirty="0" smtClean="0"/>
              </a:p>
              <a:p>
                <a:endParaRPr lang="en-US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t="-1713" r="-741" b="-1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5747855"/>
              </p:ext>
            </p:extLst>
          </p:nvPr>
        </p:nvGraphicFramePr>
        <p:xfrm>
          <a:off x="2666999" y="2438400"/>
          <a:ext cx="6044339" cy="152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295" name="Equation" r:id="rId4" imgW="2971800" imgH="749160" progId="Equation.DSMT4">
                  <p:embed/>
                </p:oleObj>
              </mc:Choice>
              <mc:Fallback>
                <p:oleObj name="Equation" r:id="rId4" imgW="2971800" imgH="7491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666999" y="2438400"/>
                        <a:ext cx="6044339" cy="1524000"/>
                      </a:xfrm>
                      <a:prstGeom prst="rect">
                        <a:avLst/>
                      </a:prstGeom>
                      <a:ln>
                        <a:solidFill>
                          <a:srgbClr val="00B0F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83467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4. Algorithmic approach for optimal multi-hop path </a:t>
            </a:r>
            <a:r>
              <a:rPr lang="en-US" dirty="0" smtClean="0"/>
              <a:t>construction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5191"/>
            <a:ext cx="8229600" cy="4778009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Define source-destination rate</a:t>
            </a:r>
          </a:p>
          <a:p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r>
              <a:rPr lang="en-US" dirty="0" smtClean="0"/>
              <a:t>Formulate optimal multi-hop path construction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smtClean="0">
                <a:solidFill>
                  <a:srgbClr val="00B0F0"/>
                </a:solidFill>
              </a:rPr>
              <a:t>Find optimal hop count, relay node selection and relay power optimization for rate maximization</a:t>
            </a:r>
          </a:p>
          <a:p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6083220"/>
              </p:ext>
            </p:extLst>
          </p:nvPr>
        </p:nvGraphicFramePr>
        <p:xfrm>
          <a:off x="1143000" y="2514599"/>
          <a:ext cx="3136898" cy="701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577" name="Equation" r:id="rId3" imgW="965160" imgH="215640" progId="Equation.DSMT4">
                  <p:embed/>
                </p:oleObj>
              </mc:Choice>
              <mc:Fallback>
                <p:oleObj name="Equation" r:id="rId3" imgW="965160" imgH="215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43000" y="2514599"/>
                        <a:ext cx="3136898" cy="701675"/>
                      </a:xfrm>
                      <a:prstGeom prst="rect">
                        <a:avLst/>
                      </a:prstGeom>
                      <a:ln>
                        <a:solidFill>
                          <a:srgbClr val="00B0F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38225901"/>
              </p:ext>
            </p:extLst>
          </p:nvPr>
        </p:nvGraphicFramePr>
        <p:xfrm>
          <a:off x="5715000" y="2438400"/>
          <a:ext cx="2781300" cy="382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578" name="Visio" r:id="rId5" imgW="2780884" imgH="382451" progId="Visio.Drawing.11">
                  <p:embed/>
                </p:oleObj>
              </mc:Choice>
              <mc:Fallback>
                <p:oleObj name="Visio" r:id="rId5" imgW="2780884" imgH="382451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0" y="2438400"/>
                        <a:ext cx="2781300" cy="382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 Box 14"/>
          <p:cNvSpPr txBox="1">
            <a:spLocks noChangeArrowheads="1"/>
          </p:cNvSpPr>
          <p:nvPr/>
        </p:nvSpPr>
        <p:spPr bwMode="auto">
          <a:xfrm>
            <a:off x="5562600" y="2882900"/>
            <a:ext cx="3276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TW" dirty="0"/>
              <a:t>Like a water pipe, </a:t>
            </a:r>
            <a:r>
              <a:rPr lang="en-US" altLang="zh-TW" dirty="0" smtClean="0"/>
              <a:t>rate </a:t>
            </a:r>
            <a:r>
              <a:rPr lang="en-US" altLang="zh-TW" dirty="0"/>
              <a:t>is limited by the minimum tunnel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78074331"/>
              </p:ext>
            </p:extLst>
          </p:nvPr>
        </p:nvGraphicFramePr>
        <p:xfrm>
          <a:off x="1143000" y="4038600"/>
          <a:ext cx="7390936" cy="152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579" name="Equation" r:id="rId7" imgW="3632040" imgH="749160" progId="Equation.DSMT4">
                  <p:embed/>
                </p:oleObj>
              </mc:Choice>
              <mc:Fallback>
                <p:oleObj name="Equation" r:id="rId7" imgW="3632040" imgH="7491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143000" y="4038600"/>
                        <a:ext cx="7390936" cy="1524000"/>
                      </a:xfrm>
                      <a:prstGeom prst="rect">
                        <a:avLst/>
                      </a:prstGeom>
                      <a:ln>
                        <a:solidFill>
                          <a:srgbClr val="C0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15780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Unique properties due to interference immunity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</a:t>
            </a:r>
            <a:r>
              <a:rPr lang="en-US" dirty="0" smtClean="0"/>
              <a:t>elays just use full relaying power</a:t>
            </a:r>
          </a:p>
          <a:p>
            <a:endParaRPr lang="en-US" dirty="0" smtClean="0"/>
          </a:p>
          <a:p>
            <a:r>
              <a:rPr lang="en-US" dirty="0" smtClean="0"/>
              <a:t>A relay always increases rates of its subsequent relays</a:t>
            </a:r>
          </a:p>
          <a:p>
            <a:r>
              <a:rPr lang="en-US" dirty="0" smtClean="0"/>
              <a:t>A relay is not affected by its subsequent relays </a:t>
            </a:r>
          </a:p>
          <a:p>
            <a:r>
              <a:rPr lang="en-US" dirty="0" smtClean="0">
                <a:solidFill>
                  <a:srgbClr val="00B0F0"/>
                </a:solidFill>
              </a:rPr>
              <a:t>Greedy algorithm: It </a:t>
            </a:r>
            <a:r>
              <a:rPr lang="en-US" dirty="0">
                <a:solidFill>
                  <a:srgbClr val="00B0F0"/>
                </a:solidFill>
              </a:rPr>
              <a:t>is optimal to </a:t>
            </a:r>
            <a:r>
              <a:rPr lang="en-US" dirty="0" smtClean="0">
                <a:solidFill>
                  <a:srgbClr val="00B0F0"/>
                </a:solidFill>
              </a:rPr>
              <a:t>adopt greedily all relays </a:t>
            </a:r>
            <a:r>
              <a:rPr lang="en-US" dirty="0">
                <a:solidFill>
                  <a:srgbClr val="00B0F0"/>
                </a:solidFill>
              </a:rPr>
              <a:t>with highest </a:t>
            </a:r>
            <a:r>
              <a:rPr lang="en-US" dirty="0" smtClean="0">
                <a:solidFill>
                  <a:srgbClr val="00B0F0"/>
                </a:solidFill>
              </a:rPr>
              <a:t>rate</a:t>
            </a:r>
            <a:endParaRPr lang="en-US" dirty="0">
              <a:solidFill>
                <a:srgbClr val="00B0F0"/>
              </a:solidFill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1558314"/>
              </p:ext>
            </p:extLst>
          </p:nvPr>
        </p:nvGraphicFramePr>
        <p:xfrm>
          <a:off x="3733800" y="2286000"/>
          <a:ext cx="1600200" cy="7025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27" name="Equation" r:id="rId3" imgW="520560" imgH="228600" progId="Equation.DSMT4">
                  <p:embed/>
                </p:oleObj>
              </mc:Choice>
              <mc:Fallback>
                <p:oleObj name="Equation" r:id="rId3" imgW="52056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733800" y="2286000"/>
                        <a:ext cx="1600200" cy="70252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82083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Dijkstra</a:t>
            </a:r>
            <a:r>
              <a:rPr lang="en-US" dirty="0" smtClean="0"/>
              <a:t>-like Algorithm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</p:txBody>
      </p:sp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0"/>
            <a:ext cx="6705600" cy="31847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4708043"/>
            <a:ext cx="2676525" cy="2124557"/>
          </a:xfrm>
          <a:prstGeom prst="rect">
            <a:avLst/>
          </a:prstGeom>
          <a:solidFill>
            <a:schemeClr val="accent1">
              <a:alpha val="27000"/>
            </a:schemeClr>
          </a:solidFill>
          <a:ln>
            <a:solidFill>
              <a:srgbClr val="00B050"/>
            </a:solidFill>
          </a:ln>
        </p:spPr>
      </p:pic>
    </p:spTree>
    <p:extLst>
      <p:ext uri="{BB962C8B-B14F-4D97-AF65-F5344CB8AC3E}">
        <p14:creationId xmlns:p14="http://schemas.microsoft.com/office/powerpoint/2010/main" val="657113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Optimality and efficiency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>
                    <a:solidFill>
                      <a:srgbClr val="00B0F0"/>
                    </a:solidFill>
                  </a:rPr>
                  <a:t>Proposition </a:t>
                </a:r>
                <a:r>
                  <a:rPr lang="en-US" dirty="0">
                    <a:solidFill>
                      <a:srgbClr val="00B0F0"/>
                    </a:solidFill>
                  </a:rPr>
                  <a:t>1</a:t>
                </a:r>
                <a:r>
                  <a:rPr lang="en-US" dirty="0" smtClean="0"/>
                  <a:t>:</a:t>
                </a:r>
              </a:p>
              <a:p>
                <a:pPr lvl="1"/>
                <a:r>
                  <a:rPr lang="en-US" dirty="0" smtClean="0">
                    <a:solidFill>
                      <a:srgbClr val="C00000"/>
                    </a:solidFill>
                  </a:rPr>
                  <a:t>Algorithm </a:t>
                </a:r>
                <a:r>
                  <a:rPr lang="en-US" dirty="0">
                    <a:solidFill>
                      <a:srgbClr val="C00000"/>
                    </a:solidFill>
                  </a:rPr>
                  <a:t>1 finds the optimal hop count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/>
                      </a:rPr>
                      <m:t>h</m:t>
                    </m:r>
                  </m:oMath>
                </a14:m>
                <a:r>
                  <a:rPr lang="en-US" dirty="0" smtClean="0">
                    <a:solidFill>
                      <a:srgbClr val="C00000"/>
                    </a:solidFill>
                  </a:rPr>
                  <a:t> </a:t>
                </a:r>
                <a:r>
                  <a:rPr lang="en-US" dirty="0">
                    <a:solidFill>
                      <a:srgbClr val="C00000"/>
                    </a:solidFill>
                  </a:rPr>
                  <a:t>and selects relays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rgbClr val="C00000"/>
                    </a:solidFill>
                  </a:rPr>
                  <a:t> </a:t>
                </a:r>
                <a:r>
                  <a:rPr lang="en-US" dirty="0">
                    <a:solidFill>
                      <a:srgbClr val="C00000"/>
                    </a:solidFill>
                  </a:rPr>
                  <a:t>to achieve maximum transmission rate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/>
                      </a:rPr>
                      <m:t>𝑅</m:t>
                    </m:r>
                  </m:oMath>
                </a14:m>
                <a:r>
                  <a:rPr lang="en-US" dirty="0" smtClean="0">
                    <a:solidFill>
                      <a:srgbClr val="C00000"/>
                    </a:solidFill>
                  </a:rPr>
                  <a:t> </a:t>
                </a:r>
                <a:r>
                  <a:rPr lang="en-US" dirty="0">
                    <a:solidFill>
                      <a:srgbClr val="C00000"/>
                    </a:solidFill>
                  </a:rPr>
                  <a:t>with computational complexity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/>
                      </a:rPr>
                      <m:t>𝑂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𝑁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>
                    <a:solidFill>
                      <a:srgbClr val="C00000"/>
                    </a:solidFill>
                  </a:rPr>
                  <a:t>.</a:t>
                </a:r>
              </a:p>
              <a:p>
                <a:pPr lvl="1"/>
                <a:endParaRPr lang="en-US" dirty="0" smtClean="0">
                  <a:solidFill>
                    <a:srgbClr val="C00000"/>
                  </a:solidFill>
                </a:endParaRPr>
              </a:p>
              <a:p>
                <a:pPr marL="438912" lvl="1" indent="-320040">
                  <a:spcBef>
                    <a:spcPts val="0"/>
                  </a:spcBef>
                  <a:buClr>
                    <a:schemeClr val="accent1"/>
                  </a:buClr>
                  <a:buSzPct val="80000"/>
                  <a:buFont typeface="Wingdings 2"/>
                  <a:buChar char=""/>
                </a:pPr>
                <a:r>
                  <a:rPr lang="en-US" dirty="0" smtClean="0"/>
                  <a:t>With slight modification, </a:t>
                </a:r>
                <a:r>
                  <a:rPr lang="en-US" dirty="0"/>
                  <a:t>this algorithm </a:t>
                </a:r>
                <a:r>
                  <a:rPr lang="en-US" dirty="0" smtClean="0"/>
                  <a:t>can </a:t>
                </a:r>
                <a:r>
                  <a:rPr lang="en-US" dirty="0"/>
                  <a:t>find optimal paths </a:t>
                </a:r>
                <a:r>
                  <a:rPr lang="en-US" dirty="0" smtClean="0"/>
                  <a:t>from a source </a:t>
                </a:r>
                <a:r>
                  <a:rPr lang="en-US" dirty="0"/>
                  <a:t>node to all other </a:t>
                </a:r>
                <a:r>
                  <a:rPr lang="en-US" dirty="0" smtClean="0"/>
                  <a:t>nodes under </a:t>
                </a:r>
                <a:r>
                  <a:rPr lang="en-US" dirty="0"/>
                  <a:t>same </a:t>
                </a:r>
                <a:r>
                  <a:rPr lang="en-US" dirty="0" smtClean="0"/>
                  <a:t>overall complexity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𝑂</m:t>
                    </m:r>
                    <m:r>
                      <a:rPr lang="en-US" i="1"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𝑁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  <a:endParaRPr lang="en-US" dirty="0" smtClean="0"/>
              </a:p>
              <a:p>
                <a:pPr lvl="1"/>
                <a:r>
                  <a:rPr lang="en-US" dirty="0"/>
                  <a:t>Optimal paths share common </a:t>
                </a:r>
                <a:r>
                  <a:rPr lang="en-US" dirty="0" smtClean="0"/>
                  <a:t>relays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t="-659" r="-21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94417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Decode-and-forward </a:t>
            </a:r>
            <a:r>
              <a:rPr lang="en-US" dirty="0" smtClean="0"/>
              <a:t>rate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00B0F0"/>
                </a:solidFill>
              </a:rPr>
              <a:t>Proposition 2</a:t>
            </a:r>
            <a:r>
              <a:rPr lang="en-US" dirty="0" smtClean="0"/>
              <a:t>: For 3-node relay network, algorithm 1 gives the optimal DF rate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>
                <a:solidFill>
                  <a:srgbClr val="00B0F0"/>
                </a:solidFill>
              </a:rPr>
              <a:t>Proposition 3</a:t>
            </a:r>
            <a:r>
              <a:rPr lang="en-US" dirty="0" smtClean="0"/>
              <a:t>: Single relay in each hop is optimal for DF relaying strategy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0521682"/>
              </p:ext>
            </p:extLst>
          </p:nvPr>
        </p:nvGraphicFramePr>
        <p:xfrm>
          <a:off x="1143000" y="3048000"/>
          <a:ext cx="7352211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364" name="Equation" r:id="rId3" imgW="3898800" imgH="444240" progId="Equation.DSMT4">
                  <p:embed/>
                </p:oleObj>
              </mc:Choice>
              <mc:Fallback>
                <p:oleObj name="Equation" r:id="rId3" imgW="3898800" imgH="4442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43000" y="3048000"/>
                        <a:ext cx="7352211" cy="838200"/>
                      </a:xfrm>
                      <a:prstGeom prst="rect">
                        <a:avLst/>
                      </a:prstGeom>
                      <a:ln>
                        <a:solidFill>
                          <a:srgbClr val="C0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89548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Major contributions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 smtClean="0">
                    <a:solidFill>
                      <a:srgbClr val="0070C0"/>
                    </a:solidFill>
                  </a:rPr>
                  <a:t>Develop efficient algorithm to construct optimal multi-hop path in arbitrarily large wireless networks</a:t>
                </a:r>
              </a:p>
              <a:p>
                <a:pPr lvl="1"/>
                <a:r>
                  <a:rPr lang="en-US" dirty="0" smtClean="0">
                    <a:solidFill>
                      <a:srgbClr val="C00000"/>
                    </a:solidFill>
                  </a:rPr>
                  <a:t>Interference immune phenomenon</a:t>
                </a:r>
                <a:r>
                  <a:rPr lang="en-US" dirty="0" smtClean="0"/>
                  <a:t>: </a:t>
                </a:r>
                <a:r>
                  <a:rPr lang="en-US" dirty="0"/>
                  <a:t>M</a:t>
                </a:r>
                <a:r>
                  <a:rPr lang="en-US" dirty="0" smtClean="0"/>
                  <a:t>ulti-hop relaying as if no mutual interference. Take the benefits of broadcasting without the problem of mutual interference</a:t>
                </a:r>
              </a:p>
              <a:p>
                <a:pPr lvl="1"/>
                <a:r>
                  <a:rPr lang="en-US" dirty="0" smtClean="0">
                    <a:solidFill>
                      <a:srgbClr val="C00000"/>
                    </a:solidFill>
                  </a:rPr>
                  <a:t>Efficient </a:t>
                </a:r>
                <a:r>
                  <a:rPr lang="en-US" dirty="0" smtClean="0">
                    <a:solidFill>
                      <a:srgbClr val="C00000"/>
                    </a:solidFill>
                  </a:rPr>
                  <a:t>Dijkstra</a:t>
                </a:r>
                <a:r>
                  <a:rPr lang="en-US" dirty="0" smtClean="0">
                    <a:solidFill>
                      <a:srgbClr val="C00000"/>
                    </a:solidFill>
                  </a:rPr>
                  <a:t>-like algorithm</a:t>
                </a:r>
                <a:r>
                  <a:rPr lang="en-US" dirty="0" smtClean="0"/>
                  <a:t>: Select multi-hop relays for optimal source-destination rate with complexity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𝑂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𝑁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endParaRPr lang="en-US" dirty="0" smtClean="0"/>
              </a:p>
              <a:p>
                <a:pPr lvl="1"/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t="-1713" r="-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96899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altLang="zh-TW" dirty="0" smtClean="0">
                <a:latin typeface="Arial" charset="0"/>
                <a:ea typeface="SimSun" pitchFamily="2" charset="-122"/>
              </a:rPr>
              <a:t>5. Simulations: Random network</a:t>
            </a:r>
          </a:p>
        </p:txBody>
      </p:sp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endParaRPr lang="en-US" altLang="en-US" dirty="0"/>
          </a:p>
        </p:txBody>
      </p:sp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endParaRPr lang="en-US" altLang="en-US" dirty="0"/>
          </a:p>
        </p:txBody>
      </p:sp>
      <p:sp>
        <p:nvSpPr>
          <p:cNvPr id="16389" name="Rectangle 5"/>
          <p:cNvSpPr>
            <a:spLocks noChangeArrowheads="1"/>
          </p:cNvSpPr>
          <p:nvPr/>
        </p:nvSpPr>
        <p:spPr bwMode="auto">
          <a:xfrm>
            <a:off x="0" y="32718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endParaRPr lang="en-US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391" name="Text Box 12"/>
              <p:cNvSpPr txBox="1">
                <a:spLocks noChangeArrowheads="1"/>
              </p:cNvSpPr>
              <p:nvPr/>
            </p:nvSpPr>
            <p:spPr bwMode="auto">
              <a:xfrm>
                <a:off x="304800" y="1676400"/>
                <a:ext cx="8610600" cy="4616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zh-TW" sz="2400" dirty="0" smtClean="0">
                    <a:solidFill>
                      <a:srgbClr val="0070C0"/>
                    </a:solidFill>
                  </a:rPr>
                  <a:t>Verified: optimality, efficiency, </a:t>
                </a:r>
                <a:r>
                  <a:rPr lang="en-US" altLang="zh-TW" sz="2400" dirty="0">
                    <a:solidFill>
                      <a:srgbClr val="0070C0"/>
                    </a:solidFill>
                  </a:rPr>
                  <a:t>c</a:t>
                </a:r>
                <a:r>
                  <a:rPr lang="en-US" altLang="zh-TW" sz="2400" dirty="0" smtClean="0">
                    <a:solidFill>
                      <a:srgbClr val="0070C0"/>
                    </a:solidFill>
                  </a:rPr>
                  <a:t>apacity scaling </a:t>
                </a:r>
                <a14:m>
                  <m:oMath xmlns:m="http://schemas.openxmlformats.org/officeDocument/2006/math">
                    <m:r>
                      <a:rPr lang="en-US" altLang="zh-TW" sz="2400" b="0" i="1" smtClean="0">
                        <a:solidFill>
                          <a:srgbClr val="0070C0"/>
                        </a:solidFill>
                        <a:latin typeface="Cambria Math"/>
                      </a:rPr>
                      <m:t>𝑂</m:t>
                    </m:r>
                    <m:d>
                      <m:dPr>
                        <m:ctrlPr>
                          <a:rPr lang="en-US" altLang="zh-TW" sz="24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altLang="zh-TW" sz="2400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zh-TW" sz="2400" b="0" i="0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log</m:t>
                            </m:r>
                          </m:fName>
                          <m:e>
                            <m:r>
                              <a:rPr lang="en-US" altLang="zh-TW" sz="2400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𝑁</m:t>
                            </m:r>
                          </m:e>
                        </m:func>
                      </m:e>
                    </m:d>
                  </m:oMath>
                </a14:m>
                <a:r>
                  <a:rPr lang="en-US" altLang="zh-TW" sz="2400" dirty="0" smtClean="0">
                    <a:solidFill>
                      <a:srgbClr val="0070C0"/>
                    </a:solidFill>
                  </a:rPr>
                  <a:t>.</a:t>
                </a:r>
                <a:endParaRPr lang="en-US" altLang="zh-TW" sz="24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6391" name="Text 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4800" y="1676400"/>
                <a:ext cx="8610600" cy="461665"/>
              </a:xfrm>
              <a:prstGeom prst="rect">
                <a:avLst/>
              </a:prstGeom>
              <a:blipFill rotWithShape="1">
                <a:blip r:embed="rId3"/>
                <a:stretch>
                  <a:fillRect l="-1062" t="-9211" b="-3026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2199620"/>
            <a:ext cx="6324600" cy="44948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altLang="zh-TW" dirty="0" smtClean="0">
                <a:latin typeface="Arial" charset="0"/>
                <a:ea typeface="SimSun" pitchFamily="2" charset="-122"/>
              </a:rPr>
              <a:t>A regular grid network: in fixed area or with fixed node density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514600"/>
            <a:ext cx="4395999" cy="3124200"/>
          </a:xfrm>
          <a:prstGeom prst="rect">
            <a:avLst/>
          </a:prstGeom>
        </p:spPr>
      </p:pic>
      <p:sp>
        <p:nvSpPr>
          <p:cNvPr id="4" name="Text Box 12"/>
          <p:cNvSpPr txBox="1">
            <a:spLocks noChangeArrowheads="1"/>
          </p:cNvSpPr>
          <p:nvPr/>
        </p:nvSpPr>
        <p:spPr bwMode="auto">
          <a:xfrm>
            <a:off x="304800" y="1676400"/>
            <a:ext cx="86106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TW" sz="2400" dirty="0" smtClean="0">
                <a:solidFill>
                  <a:srgbClr val="0070C0"/>
                </a:solidFill>
              </a:rPr>
              <a:t>Compare optimal DF rate with practically achieved rates.</a:t>
            </a:r>
            <a:endParaRPr lang="en-US" altLang="zh-TW" sz="2400" dirty="0">
              <a:solidFill>
                <a:srgbClr val="0070C0"/>
              </a:solidFill>
            </a:endParaRPr>
          </a:p>
        </p:txBody>
      </p:sp>
      <p:pic>
        <p:nvPicPr>
          <p:cNvPr id="5" name="Content Placeholder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7579" y="2514600"/>
            <a:ext cx="4631681" cy="31242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6. 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Interference immune phenomenon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SIC+Encoding</a:t>
            </a:r>
            <a:r>
              <a:rPr lang="en-US" dirty="0"/>
              <a:t> </a:t>
            </a:r>
            <a:r>
              <a:rPr lang="en-US" dirty="0" smtClean="0"/>
              <a:t>makes</a:t>
            </a:r>
            <a:r>
              <a:rPr lang="en-US" dirty="0" smtClean="0">
                <a:sym typeface="Wingdings" panose="05000000000000000000" pitchFamily="2" charset="2"/>
              </a:rPr>
              <a:t> full-duplex decode-and-forward relays interference-free</a:t>
            </a:r>
          </a:p>
          <a:p>
            <a:r>
              <a:rPr lang="en-US" dirty="0" smtClean="0">
                <a:solidFill>
                  <a:srgbClr val="0070C0"/>
                </a:solidFill>
                <a:sym typeface="Wingdings" panose="05000000000000000000" pitchFamily="2" charset="2"/>
              </a:rPr>
              <a:t>Multi-hop path construction for optimal DF rate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Exploit multi-hop broadcasting without suffering from mutual interference</a:t>
            </a:r>
          </a:p>
          <a:p>
            <a:r>
              <a:rPr lang="en-US" dirty="0" smtClean="0">
                <a:solidFill>
                  <a:srgbClr val="0070C0"/>
                </a:solidFill>
                <a:sym typeface="Wingdings" panose="05000000000000000000" pitchFamily="2" charset="2"/>
              </a:rPr>
              <a:t>Dijkstra</a:t>
            </a:r>
            <a:r>
              <a:rPr lang="en-US" dirty="0" smtClean="0">
                <a:solidFill>
                  <a:srgbClr val="0070C0"/>
                </a:solidFill>
                <a:sym typeface="Wingdings" panose="05000000000000000000" pitchFamily="2" charset="2"/>
              </a:rPr>
              <a:t>-like algorithm for wireless networks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Find optimal hop count, optimal relays, to maximize DF rate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Efficient for arbitrarily large wireless networks</a:t>
            </a:r>
          </a:p>
        </p:txBody>
      </p:sp>
    </p:spTree>
    <p:extLst>
      <p:ext uri="{BB962C8B-B14F-4D97-AF65-F5344CB8AC3E}">
        <p14:creationId xmlns:p14="http://schemas.microsoft.com/office/powerpoint/2010/main" val="978193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1. 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1"/>
            <a:ext cx="8229600" cy="48768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Multi-hop </a:t>
            </a:r>
            <a:r>
              <a:rPr lang="en-US" dirty="0" smtClean="0">
                <a:solidFill>
                  <a:srgbClr val="C00000"/>
                </a:solidFill>
              </a:rPr>
              <a:t>networking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>
                <a:solidFill>
                  <a:srgbClr val="C00000"/>
                </a:solidFill>
              </a:rPr>
              <a:t>p</a:t>
            </a:r>
            <a:r>
              <a:rPr lang="en-US" dirty="0" smtClean="0">
                <a:solidFill>
                  <a:srgbClr val="C00000"/>
                </a:solidFill>
              </a:rPr>
              <a:t>roblem</a:t>
            </a:r>
            <a:r>
              <a:rPr lang="en-US" dirty="0" smtClean="0"/>
              <a:t>:</a:t>
            </a:r>
          </a:p>
          <a:p>
            <a:pPr lvl="1"/>
            <a:r>
              <a:rPr lang="en-US" dirty="0"/>
              <a:t>F</a:t>
            </a:r>
            <a:r>
              <a:rPr lang="en-US" dirty="0" smtClean="0"/>
              <a:t>ind </a:t>
            </a:r>
            <a:r>
              <a:rPr lang="en-US" dirty="0" smtClean="0"/>
              <a:t>optimal </a:t>
            </a:r>
            <a:r>
              <a:rPr lang="en-US" dirty="0" smtClean="0"/>
              <a:t>hop count, select optimal relays, </a:t>
            </a:r>
            <a:r>
              <a:rPr lang="en-US" dirty="0" smtClean="0"/>
              <a:t>determine optimal </a:t>
            </a:r>
            <a:r>
              <a:rPr lang="en-US" dirty="0" smtClean="0"/>
              <a:t>source-destination rate</a:t>
            </a:r>
          </a:p>
          <a:p>
            <a:pPr lvl="1"/>
            <a:r>
              <a:rPr lang="en-US" dirty="0" smtClean="0"/>
              <a:t>Wired networks: </a:t>
            </a:r>
          </a:p>
          <a:p>
            <a:pPr lvl="2"/>
            <a:r>
              <a:rPr lang="en-US" dirty="0" smtClean="0"/>
              <a:t>Dijkstra’s</a:t>
            </a:r>
            <a:r>
              <a:rPr lang="en-US" dirty="0" smtClean="0"/>
              <a:t> algorithm (shortest path, widest </a:t>
            </a:r>
            <a:r>
              <a:rPr lang="en-US" dirty="0" smtClean="0"/>
              <a:t>path)</a:t>
            </a:r>
          </a:p>
          <a:p>
            <a:pPr lvl="1"/>
            <a:r>
              <a:rPr lang="en-US" dirty="0" smtClean="0"/>
              <a:t>Wireless </a:t>
            </a:r>
            <a:r>
              <a:rPr lang="en-US" dirty="0" smtClean="0"/>
              <a:t>networks: </a:t>
            </a:r>
            <a:r>
              <a:rPr lang="en-US" dirty="0" smtClean="0"/>
              <a:t>an open challenge</a:t>
            </a:r>
            <a:endParaRPr lang="en-US" dirty="0" smtClean="0"/>
          </a:p>
          <a:p>
            <a:pPr lvl="2"/>
            <a:r>
              <a:rPr lang="en-US" dirty="0" smtClean="0"/>
              <a:t>Challenge of mutual interference, broadcasting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4914900"/>
            <a:ext cx="2066925" cy="1895475"/>
          </a:xfrm>
          <a:prstGeom prst="rect">
            <a:avLst/>
          </a:prstGeom>
          <a:solidFill>
            <a:schemeClr val="accent1">
              <a:alpha val="27000"/>
            </a:schemeClr>
          </a:solidFill>
          <a:ln>
            <a:solidFill>
              <a:srgbClr val="00B050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4972049"/>
            <a:ext cx="2057400" cy="1781175"/>
          </a:xfrm>
          <a:prstGeom prst="rect">
            <a:avLst/>
          </a:prstGeom>
          <a:solidFill>
            <a:schemeClr val="accent1">
              <a:alpha val="24000"/>
            </a:schemeClr>
          </a:solidFill>
          <a:ln>
            <a:solidFill>
              <a:srgbClr val="00B050"/>
            </a:solidFill>
          </a:ln>
        </p:spPr>
      </p:pic>
    </p:spTree>
    <p:extLst>
      <p:ext uri="{BB962C8B-B14F-4D97-AF65-F5344CB8AC3E}">
        <p14:creationId xmlns:p14="http://schemas.microsoft.com/office/powerpoint/2010/main" val="4042709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Existing </a:t>
            </a:r>
            <a:r>
              <a:rPr lang="en-US" dirty="0" smtClean="0"/>
              <a:t>work for </a:t>
            </a:r>
            <a:r>
              <a:rPr lang="en-US" dirty="0" smtClean="0"/>
              <a:t>this wireless information flow problem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>
                    <a:solidFill>
                      <a:srgbClr val="00B0F0"/>
                    </a:solidFill>
                  </a:rPr>
                  <a:t>Exhaustive search </a:t>
                </a:r>
                <a:r>
                  <a:rPr lang="en-US" dirty="0" smtClean="0"/>
                  <a:t>based on max-flow min-cut theorem </a:t>
                </a:r>
                <a:r>
                  <a:rPr lang="en-US" dirty="0" smtClean="0">
                    <a:sym typeface="Wingdings" panose="05000000000000000000" pitchFamily="2" charset="2"/>
                  </a:rPr>
                  <a:t> complexity too high</a:t>
                </a:r>
              </a:p>
              <a:p>
                <a:r>
                  <a:rPr lang="en-US" dirty="0" smtClean="0">
                    <a:solidFill>
                      <a:srgbClr val="00B0F0"/>
                    </a:solidFill>
                  </a:rPr>
                  <a:t>Capacity scaling</a:t>
                </a:r>
                <a:r>
                  <a:rPr lang="en-US" dirty="0" smtClean="0">
                    <a:solidFill>
                      <a:srgbClr val="00B0F0"/>
                    </a:solidFill>
                    <a:sym typeface="Wingdings" panose="05000000000000000000" pitchFamily="2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B0F0"/>
                        </a:solidFill>
                        <a:latin typeface="Cambria Math"/>
                        <a:sym typeface="Wingdings" panose="05000000000000000000" pitchFamily="2" charset="2"/>
                      </a:rPr>
                      <m:t>𝑂</m:t>
                    </m:r>
                    <m:r>
                      <a:rPr lang="en-US" b="0" i="1" smtClean="0">
                        <a:solidFill>
                          <a:srgbClr val="00B0F0"/>
                        </a:solidFill>
                        <a:latin typeface="Cambria Math"/>
                        <a:sym typeface="Wingdings" panose="05000000000000000000" pitchFamily="2" charset="2"/>
                      </a:rPr>
                      <m:t>(</m:t>
                    </m:r>
                    <m:func>
                      <m:funcPr>
                        <m:ctrlPr>
                          <a:rPr lang="en-US" b="0" i="1" smtClean="0">
                            <a:solidFill>
                              <a:srgbClr val="00B0F0"/>
                            </a:solidFill>
                            <a:latin typeface="Cambria Math"/>
                            <a:sym typeface="Wingdings" panose="05000000000000000000" pitchFamily="2" charset="2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00B0F0"/>
                            </a:solidFill>
                            <a:latin typeface="Cambria Math"/>
                            <a:sym typeface="Wingdings" panose="05000000000000000000" pitchFamily="2" charset="2"/>
                          </a:rPr>
                          <m:t>log</m:t>
                        </m:r>
                      </m:fName>
                      <m:e>
                        <m:r>
                          <a:rPr lang="en-US" b="0" i="1" smtClean="0">
                            <a:solidFill>
                              <a:srgbClr val="00B0F0"/>
                            </a:solidFill>
                            <a:latin typeface="Cambria Math"/>
                            <a:sym typeface="Wingdings" panose="05000000000000000000" pitchFamily="2" charset="2"/>
                          </a:rPr>
                          <m:t>𝑁</m:t>
                        </m:r>
                      </m:e>
                    </m:func>
                    <m:r>
                      <a:rPr lang="en-US" b="0" i="1" smtClean="0">
                        <a:solidFill>
                          <a:srgbClr val="00B0F0"/>
                        </a:solidFill>
                        <a:latin typeface="Cambria Math"/>
                        <a:sym typeface="Wingdings" panose="05000000000000000000" pitchFamily="2" charset="2"/>
                      </a:rPr>
                      <m:t>)</m:t>
                    </m:r>
                  </m:oMath>
                </a14:m>
                <a:r>
                  <a:rPr lang="en-US" dirty="0" smtClean="0">
                    <a:solidFill>
                      <a:srgbClr val="00B0F0"/>
                    </a:solidFill>
                  </a:rPr>
                  <a:t> </a:t>
                </a:r>
                <a:r>
                  <a:rPr lang="en-US" dirty="0" smtClean="0">
                    <a:sym typeface="Wingdings" panose="05000000000000000000" pitchFamily="2" charset="2"/>
                  </a:rPr>
                  <a:t> asymptotic results 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sym typeface="Wingdings" panose="05000000000000000000" pitchFamily="2" charset="2"/>
                      </a:rPr>
                      <m:t>𝑁</m:t>
                    </m:r>
                    <m:r>
                      <a:rPr lang="en-US" b="0" i="1" smtClean="0">
                        <a:latin typeface="Cambria Math"/>
                        <a:ea typeface="Cambria Math"/>
                        <a:sym typeface="Wingdings" panose="05000000000000000000" pitchFamily="2" charset="2"/>
                      </a:rPr>
                      <m:t>→∞</m:t>
                    </m:r>
                  </m:oMath>
                </a14:m>
                <a:r>
                  <a:rPr lang="en-US" dirty="0" smtClean="0">
                    <a:sym typeface="Wingdings" panose="05000000000000000000" pitchFamily="2" charset="2"/>
                  </a:rPr>
                  <a:t> only</a:t>
                </a:r>
              </a:p>
              <a:p>
                <a:r>
                  <a:rPr lang="en-US" dirty="0" smtClean="0">
                    <a:solidFill>
                      <a:srgbClr val="00B0F0"/>
                    </a:solidFill>
                    <a:sym typeface="Wingdings" panose="05000000000000000000" pitchFamily="2" charset="2"/>
                  </a:rPr>
                  <a:t>Relay/cooperative communication</a:t>
                </a:r>
                <a:r>
                  <a:rPr lang="en-US" dirty="0" smtClean="0">
                    <a:sym typeface="Wingdings" panose="05000000000000000000" pitchFamily="2" charset="2"/>
                  </a:rPr>
                  <a:t>  for small networks (a few fixed nodes or hops only)</a:t>
                </a:r>
              </a:p>
              <a:p>
                <a:r>
                  <a:rPr lang="en-US" dirty="0">
                    <a:solidFill>
                      <a:srgbClr val="00B0F0"/>
                    </a:solidFill>
                    <a:sym typeface="Wingdings" panose="05000000000000000000" pitchFamily="2" charset="2"/>
                  </a:rPr>
                  <a:t>Hop count and multi-hop relay optimization </a:t>
                </a:r>
                <a:r>
                  <a:rPr lang="en-US" dirty="0">
                    <a:sym typeface="Wingdings" panose="05000000000000000000" pitchFamily="2" charset="2"/>
                  </a:rPr>
                  <a:t> </a:t>
                </a:r>
                <a:r>
                  <a:rPr lang="en-US" dirty="0" smtClean="0">
                    <a:sym typeface="Wingdings" panose="05000000000000000000" pitchFamily="2" charset="2"/>
                  </a:rPr>
                  <a:t>has been studied </a:t>
                </a:r>
                <a:r>
                  <a:rPr lang="en-US" dirty="0">
                    <a:sym typeface="Wingdings" panose="05000000000000000000" pitchFamily="2" charset="2"/>
                  </a:rPr>
                  <a:t>in </a:t>
                </a:r>
                <a:r>
                  <a:rPr lang="en-US" dirty="0" smtClean="0">
                    <a:sym typeface="Wingdings" panose="05000000000000000000" pitchFamily="2" charset="2"/>
                  </a:rPr>
                  <a:t>a linear </a:t>
                </a:r>
                <a:r>
                  <a:rPr lang="en-US" dirty="0">
                    <a:sym typeface="Wingdings" panose="05000000000000000000" pitchFamily="2" charset="2"/>
                  </a:rPr>
                  <a:t>network </a:t>
                </a:r>
                <a:r>
                  <a:rPr lang="en-US" dirty="0" smtClean="0">
                    <a:sym typeface="Wingdings" panose="05000000000000000000" pitchFamily="2" charset="2"/>
                  </a:rPr>
                  <a:t>only</a:t>
                </a:r>
              </a:p>
              <a:p>
                <a:endParaRPr lang="en-US" dirty="0" smtClean="0">
                  <a:sym typeface="Wingdings" panose="05000000000000000000" pitchFamily="2" charset="2"/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t="-659" b="-23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16582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Objective: Algorithmic Approach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Algorithmic approach for this problem</a:t>
            </a:r>
          </a:p>
          <a:p>
            <a:pPr lvl="1"/>
            <a:r>
              <a:rPr lang="en-US" dirty="0" smtClean="0">
                <a:solidFill>
                  <a:srgbClr val="0070C0"/>
                </a:solidFill>
              </a:rPr>
              <a:t>Develop new multi-hop relay selection algorithm </a:t>
            </a:r>
            <a:r>
              <a:rPr lang="en-US" dirty="0" smtClean="0"/>
              <a:t>to construct optimal multi-hop path</a:t>
            </a:r>
          </a:p>
          <a:p>
            <a:pPr lvl="1"/>
            <a:r>
              <a:rPr lang="en-US" dirty="0" smtClean="0">
                <a:solidFill>
                  <a:srgbClr val="00B0F0"/>
                </a:solidFill>
              </a:rPr>
              <a:t>Efficient</a:t>
            </a:r>
            <a:r>
              <a:rPr lang="en-US" dirty="0" smtClean="0"/>
              <a:t> for wireless networks with arbitrary size</a:t>
            </a:r>
          </a:p>
          <a:p>
            <a:pPr lvl="1"/>
            <a:r>
              <a:rPr lang="en-US" dirty="0" smtClean="0"/>
              <a:t>Optimal in terms of </a:t>
            </a:r>
            <a:r>
              <a:rPr lang="en-US" dirty="0" smtClean="0">
                <a:solidFill>
                  <a:srgbClr val="00B0F0"/>
                </a:solidFill>
              </a:rPr>
              <a:t>decode-and-forward rate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Based on an interesting phenomenon of wireless networks</a:t>
            </a:r>
            <a:r>
              <a:rPr lang="en-US" dirty="0" smtClean="0"/>
              <a:t>: </a:t>
            </a:r>
            <a:r>
              <a:rPr lang="en-US" dirty="0" smtClean="0">
                <a:solidFill>
                  <a:srgbClr val="00B0F0"/>
                </a:solidFill>
              </a:rPr>
              <a:t>interference immunity</a:t>
            </a:r>
          </a:p>
          <a:p>
            <a:pPr lvl="1"/>
            <a:r>
              <a:rPr lang="en-US" dirty="0" smtClean="0"/>
              <a:t>A large class of multi-hop wireless operations can be conducted as if there is no mutual interference</a:t>
            </a:r>
          </a:p>
        </p:txBody>
      </p:sp>
    </p:spTree>
    <p:extLst>
      <p:ext uri="{BB962C8B-B14F-4D97-AF65-F5344CB8AC3E}">
        <p14:creationId xmlns:p14="http://schemas.microsoft.com/office/powerpoint/2010/main" val="2862743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2. System model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Wireless network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𝑁</m:t>
                    </m:r>
                    <m:r>
                      <a:rPr lang="en-US" b="0" i="1" smtClean="0">
                        <a:latin typeface="Cambria Math"/>
                      </a:rPr>
                      <m:t>+2</m:t>
                    </m:r>
                  </m:oMath>
                </a14:m>
                <a:r>
                  <a:rPr lang="en-US" dirty="0" smtClean="0"/>
                  <a:t> random nodes</a:t>
                </a:r>
              </a:p>
              <a:p>
                <a:pPr lvl="1"/>
                <a:r>
                  <a:rPr lang="en-US" dirty="0" smtClean="0"/>
                  <a:t>Source node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0</m:t>
                    </m:r>
                  </m:oMath>
                </a14:m>
                <a:r>
                  <a:rPr lang="en-US" dirty="0" smtClean="0"/>
                  <a:t>, destination node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𝑁</m:t>
                    </m:r>
                    <m:r>
                      <a:rPr lang="en-US" b="0" i="1" smtClean="0">
                        <a:latin typeface="Cambria Math"/>
                      </a:rPr>
                      <m:t>+1</m:t>
                    </m:r>
                  </m:oMath>
                </a14:m>
                <a:r>
                  <a:rPr lang="en-US" dirty="0" smtClean="0"/>
                  <a:t>,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𝑁</m:t>
                    </m:r>
                  </m:oMath>
                </a14:m>
                <a:r>
                  <a:rPr lang="en-US" dirty="0" smtClean="0"/>
                  <a:t> relay candidate nodes</a:t>
                </a:r>
              </a:p>
              <a:p>
                <a:pPr lvl="1"/>
                <a:r>
                  <a:rPr lang="en-US" dirty="0" smtClean="0"/>
                  <a:t>Need to select relays to construct rate-optimal multi-hop path from source to destination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t="-5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4343400"/>
            <a:ext cx="3381375" cy="2286000"/>
          </a:xfrm>
          <a:prstGeom prst="rect">
            <a:avLst/>
          </a:prstGeom>
          <a:solidFill>
            <a:srgbClr val="92D050">
              <a:alpha val="23000"/>
            </a:srgbClr>
          </a:solidFill>
          <a:ln>
            <a:solidFill>
              <a:srgbClr val="00B050"/>
            </a:solidFill>
          </a:ln>
        </p:spPr>
      </p:pic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088332"/>
              </p:ext>
            </p:extLst>
          </p:nvPr>
        </p:nvGraphicFramePr>
        <p:xfrm>
          <a:off x="1219200" y="4343400"/>
          <a:ext cx="3505200" cy="22872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81" name="Equation" r:id="rId5" imgW="1498320" imgH="977760" progId="Equation.DSMT4">
                  <p:embed/>
                </p:oleObj>
              </mc:Choice>
              <mc:Fallback>
                <p:oleObj name="Equation" r:id="rId5" imgW="1498320" imgH="9777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219200" y="4343400"/>
                        <a:ext cx="3505200" cy="2287292"/>
                      </a:xfrm>
                      <a:prstGeom prst="rect">
                        <a:avLst/>
                      </a:prstGeom>
                      <a:ln>
                        <a:solidFill>
                          <a:schemeClr val="accent2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01838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Relaying strategy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Assume causal full-duplex (FD) decode-and-forward (DF) relays </a:t>
            </a:r>
          </a:p>
          <a:p>
            <a:pPr lvl="1"/>
            <a:r>
              <a:rPr lang="en-US" dirty="0" smtClean="0"/>
              <a:t>A relay can transmit simultaneously a packet while receiving another packet</a:t>
            </a:r>
          </a:p>
          <a:p>
            <a:pPr lvl="1"/>
            <a:r>
              <a:rPr lang="en-US" dirty="0" smtClean="0"/>
              <a:t>DF is popular </a:t>
            </a:r>
            <a:r>
              <a:rPr lang="en-US" dirty="0" smtClean="0"/>
              <a:t>in practical or </a:t>
            </a:r>
            <a:r>
              <a:rPr lang="en-US" dirty="0" smtClean="0"/>
              <a:t>large multi-hop wireless networks </a:t>
            </a:r>
          </a:p>
          <a:p>
            <a:pPr lvl="1"/>
            <a:r>
              <a:rPr lang="en-US" dirty="0" smtClean="0"/>
              <a:t>FD is optimal theoretically, promising practically</a:t>
            </a:r>
          </a:p>
          <a:p>
            <a:pPr lvl="1"/>
            <a:r>
              <a:rPr lang="en-US" dirty="0"/>
              <a:t>C</a:t>
            </a:r>
            <a:r>
              <a:rPr lang="en-US" dirty="0" smtClean="0"/>
              <a:t>ausality: relay can </a:t>
            </a:r>
            <a:r>
              <a:rPr lang="en-US" dirty="0"/>
              <a:t>transmit packets </a:t>
            </a:r>
            <a:r>
              <a:rPr lang="en-US" dirty="0" smtClean="0"/>
              <a:t>received/decoded during </a:t>
            </a:r>
            <a:r>
              <a:rPr lang="en-US" dirty="0"/>
              <a:t>past </a:t>
            </a:r>
            <a:r>
              <a:rPr lang="en-US" dirty="0" smtClean="0"/>
              <a:t>slots only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5100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Slotted multi-hop packet forward scheme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One packet per slot: A packet reaches the destination node in each slot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6999" y="2971800"/>
            <a:ext cx="2479675" cy="1676400"/>
          </a:xfrm>
          <a:prstGeom prst="rect">
            <a:avLst/>
          </a:prstGeom>
          <a:solidFill>
            <a:srgbClr val="92D050">
              <a:alpha val="23000"/>
            </a:srgbClr>
          </a:solidFill>
          <a:ln>
            <a:solidFill>
              <a:srgbClr val="00B050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206" y="5029200"/>
            <a:ext cx="8574468" cy="1447800"/>
          </a:xfrm>
          <a:prstGeom prst="rect">
            <a:avLst/>
          </a:prstGeom>
        </p:spPr>
      </p:pic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32630573"/>
              </p:ext>
            </p:extLst>
          </p:nvPr>
        </p:nvGraphicFramePr>
        <p:xfrm>
          <a:off x="609600" y="2971800"/>
          <a:ext cx="5786438" cy="1665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369" name="Equation" r:id="rId5" imgW="2692080" imgH="774360" progId="Equation.DSMT4">
                  <p:embed/>
                </p:oleObj>
              </mc:Choice>
              <mc:Fallback>
                <p:oleObj name="Equation" r:id="rId5" imgW="2692080" imgH="774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09600" y="2971800"/>
                        <a:ext cx="5786438" cy="1665288"/>
                      </a:xfrm>
                      <a:prstGeom prst="rect">
                        <a:avLst/>
                      </a:prstGeom>
                      <a:ln>
                        <a:solidFill>
                          <a:schemeClr val="accent2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53833962"/>
              </p:ext>
            </p:extLst>
          </p:nvPr>
        </p:nvGraphicFramePr>
        <p:xfrm>
          <a:off x="4394200" y="2489200"/>
          <a:ext cx="914400" cy="180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370" name="Equation" r:id="rId7" imgW="914400" imgH="181440" progId="Equation.DSMT4">
                  <p:embed/>
                </p:oleObj>
              </mc:Choice>
              <mc:Fallback>
                <p:oleObj name="Equation" r:id="rId7" imgW="914400" imgH="1814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394200" y="2489200"/>
                        <a:ext cx="914400" cy="180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1037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Signal model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Relay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 smtClean="0"/>
                  <a:t> receives all other relays’ broadcasted signals</a:t>
                </a:r>
              </a:p>
              <a:p>
                <a:pPr marL="1353312" lvl="5" indent="0">
                  <a:buNone/>
                </a:pPr>
                <a:endParaRPr lang="en-US" dirty="0"/>
              </a:p>
              <a:p>
                <a:pPr lvl="2"/>
                <a:r>
                  <a:rPr lang="en-US" dirty="0" smtClean="0"/>
                  <a:t>Signals transmitted by relays in its preceding hops</a:t>
                </a:r>
              </a:p>
              <a:p>
                <a:pPr lvl="2"/>
                <a:r>
                  <a:rPr lang="en-US" dirty="0" smtClean="0"/>
                  <a:t>Signals transmitted by itself</a:t>
                </a:r>
              </a:p>
              <a:p>
                <a:pPr lvl="2"/>
                <a:r>
                  <a:rPr lang="en-US" dirty="0" smtClean="0"/>
                  <a:t>Signals transmitted by relays in its subsequent hops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t="-527" r="-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4627441"/>
              </p:ext>
            </p:extLst>
          </p:nvPr>
        </p:nvGraphicFramePr>
        <p:xfrm>
          <a:off x="2308030" y="2362200"/>
          <a:ext cx="5360273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210" name="Equation" r:id="rId4" imgW="2158920" imgH="368280" progId="Equation.DSMT4">
                  <p:embed/>
                </p:oleObj>
              </mc:Choice>
              <mc:Fallback>
                <p:oleObj name="Equation" r:id="rId4" imgW="2158920" imgH="3682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308030" y="2362200"/>
                        <a:ext cx="5360273" cy="914400"/>
                      </a:xfrm>
                      <a:prstGeom prst="rect">
                        <a:avLst/>
                      </a:prstGeom>
                      <a:ln>
                        <a:solidFill>
                          <a:srgbClr val="C0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4876800"/>
            <a:ext cx="7537934" cy="1743075"/>
          </a:xfrm>
          <a:prstGeom prst="rect">
            <a:avLst/>
          </a:prstGeom>
          <a:solidFill>
            <a:srgbClr val="92D050">
              <a:alpha val="29000"/>
            </a:srgbClr>
          </a:solidFill>
          <a:ln>
            <a:solidFill>
              <a:srgbClr val="00B0F0"/>
            </a:solidFill>
          </a:ln>
        </p:spPr>
      </p:pic>
    </p:spTree>
    <p:extLst>
      <p:ext uri="{BB962C8B-B14F-4D97-AF65-F5344CB8AC3E}">
        <p14:creationId xmlns:p14="http://schemas.microsoft.com/office/powerpoint/2010/main" val="2877717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18331</TotalTime>
  <Words>910</Words>
  <Application>Microsoft Office PowerPoint</Application>
  <PresentationFormat>On-screen Show (4:3)</PresentationFormat>
  <Paragraphs>133</Paragraphs>
  <Slides>22</Slides>
  <Notes>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25" baseType="lpstr">
      <vt:lpstr>Module</vt:lpstr>
      <vt:lpstr>Equation</vt:lpstr>
      <vt:lpstr>Visio</vt:lpstr>
      <vt:lpstr>Multi-hop Relaying with Optimal Decode-and-Forward Transmission Rate and Self-Immunity to Mutual Interference among Wireless Nodes</vt:lpstr>
      <vt:lpstr>Major contributions</vt:lpstr>
      <vt:lpstr>1. Introduction</vt:lpstr>
      <vt:lpstr>Existing work for this wireless information flow problem</vt:lpstr>
      <vt:lpstr>Objective: Algorithmic Approach</vt:lpstr>
      <vt:lpstr>2. System model</vt:lpstr>
      <vt:lpstr>Relaying strategy</vt:lpstr>
      <vt:lpstr>Slotted multi-hop packet forward scheme</vt:lpstr>
      <vt:lpstr>Signal model</vt:lpstr>
      <vt:lpstr>Assumptions on signal model</vt:lpstr>
      <vt:lpstr>3. Interference immune phenomenon</vt:lpstr>
      <vt:lpstr>Exploit multiple repeated transmission of the same packet</vt:lpstr>
      <vt:lpstr>Successive interference cancellation</vt:lpstr>
      <vt:lpstr>Achieve immunity to mutual interference</vt:lpstr>
      <vt:lpstr>4. Algorithmic approach for optimal multi-hop path construction</vt:lpstr>
      <vt:lpstr>Unique properties due to interference immunity</vt:lpstr>
      <vt:lpstr>Dijkstra-like Algorithm</vt:lpstr>
      <vt:lpstr>Optimality and efficiency</vt:lpstr>
      <vt:lpstr>Decode-and-forward rate</vt:lpstr>
      <vt:lpstr>5. Simulations: Random network</vt:lpstr>
      <vt:lpstr>A regular grid network: in fixed area or with fixed node density</vt:lpstr>
      <vt:lpstr>6. Conclusions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Dynamic Spectrum Allocation System</dc:title>
  <dc:creator>Humi</dc:creator>
  <cp:lastModifiedBy>ab</cp:lastModifiedBy>
  <cp:revision>301</cp:revision>
  <dcterms:created xsi:type="dcterms:W3CDTF">2007-03-28T04:29:17Z</dcterms:created>
  <dcterms:modified xsi:type="dcterms:W3CDTF">2015-03-19T13:10:01Z</dcterms:modified>
</cp:coreProperties>
</file>