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23"/>
  </p:notesMasterIdLst>
  <p:sldIdLst>
    <p:sldId id="256" r:id="rId2"/>
    <p:sldId id="275" r:id="rId3"/>
    <p:sldId id="288" r:id="rId4"/>
    <p:sldId id="305" r:id="rId5"/>
    <p:sldId id="318" r:id="rId6"/>
    <p:sldId id="306" r:id="rId7"/>
    <p:sldId id="282" r:id="rId8"/>
    <p:sldId id="289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7" r:id="rId19"/>
    <p:sldId id="264" r:id="rId20"/>
    <p:sldId id="272" r:id="rId21"/>
    <p:sldId id="281" r:id="rId2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CC"/>
    <a:srgbClr val="66FF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6" autoAdjust="0"/>
    <p:restoredTop sz="91102" autoAdjust="0"/>
  </p:normalViewPr>
  <p:slideViewPr>
    <p:cSldViewPr>
      <p:cViewPr>
        <p:scale>
          <a:sx n="80" d="100"/>
          <a:sy n="80" d="100"/>
        </p:scale>
        <p:origin x="-1038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2ADFE97-2BFF-44F9-A40C-D1B0AFA41F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68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fld id="{5214D2C1-6CA4-478D-A030-A305A041F410}" type="slidenum">
              <a:rPr lang="en-US" altLang="en-US" smtClean="0">
                <a:latin typeface="Arial" charset="0"/>
              </a:rPr>
              <a:pPr/>
              <a:t>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fld id="{A9196DAA-6D20-44A0-A4F3-E9769677DA15}" type="slidenum">
              <a:rPr lang="en-US" altLang="en-US" smtClean="0">
                <a:latin typeface="Arial" charset="0"/>
              </a:rPr>
              <a:pPr/>
              <a:t>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fld id="{12881F40-03EA-4E93-9DC5-F6CA500040AE}" type="slidenum">
              <a:rPr lang="en-US" altLang="en-US" smtClean="0">
                <a:latin typeface="Arial" charset="0"/>
              </a:rPr>
              <a:pPr/>
              <a:t>7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In the sense of cooperative transmission.</a:t>
            </a:r>
          </a:p>
          <a:p>
            <a:pPr eaLnBrk="1" hangingPunct="1"/>
            <a:r>
              <a:rPr lang="en-US" altLang="en-US" smtClean="0"/>
              <a:t>Delay or frequency offset will destory the STBC encode, in the case of OFDM the major bundle become the ICI cause by frequency offset.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fld id="{F2943171-BAF2-4D9A-B428-08FB7BA02095}" type="slidenum">
              <a:rPr lang="en-US" altLang="en-US" smtClean="0">
                <a:latin typeface="Arial" charset="0"/>
              </a:rPr>
              <a:pPr/>
              <a:t>19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fld id="{A3FB78B4-DAFE-4060-85C1-84E8B210DFCC}" type="slidenum">
              <a:rPr lang="en-US" altLang="en-US" smtClean="0">
                <a:latin typeface="Arial" charset="0"/>
              </a:rPr>
              <a:pPr/>
              <a:t>20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1239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239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26F5BBA-CDAF-4D40-922B-3A67886BF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07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9AB91-BCEC-4940-8B95-FD20A0790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43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D2CEB-FA50-4809-88CF-1946FF7F4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38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33102-4AC3-4C7B-9ED2-13BCC3976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74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1B7D6-4479-48F7-8ED3-63EA885E3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21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B20B4-5956-4F11-B0A6-E446BFB63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0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5995A-8628-470D-8265-04FE3B1AE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31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8343F-F2AE-44E8-910A-45E60208F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55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422C1-30D9-4040-A632-49E8E1DE7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5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788B5-A5AF-453F-8CFB-152578498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09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3720D-3735-4864-8C5E-15E42455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61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6D44D-8259-4041-ADBA-E39D818A5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6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4E825-ABE3-43D4-A85E-274205B2C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02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89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9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9B8D070-00A5-4A2F-AF43-D8AEB45BB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1.wmf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16.pn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4.wmf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5.bin"/><Relationship Id="rId3" Type="http://schemas.openxmlformats.org/officeDocument/2006/relationships/image" Target="../media/image8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5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7448BB-89BA-4843-B804-CC441F6F37F4}" type="slidenum">
              <a:rPr lang="en-US" altLang="en-US" sz="14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 smtClean="0">
              <a:solidFill>
                <a:schemeClr val="bg2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549275"/>
            <a:ext cx="7777162" cy="2592388"/>
          </a:xfrm>
        </p:spPr>
        <p:txBody>
          <a:bodyPr/>
          <a:lstStyle/>
          <a:p>
            <a:pPr eaLnBrk="1" hangingPunct="1"/>
            <a:r>
              <a:rPr lang="en-US" altLang="zh-CN" sz="4000" b="1" dirty="0">
                <a:ea typeface="宋体" pitchFamily="2" charset="-122"/>
              </a:rPr>
              <a:t>Performance Analysis of Coexisting Secondary Users in Heterogeneous Cognitive Radio Network</a:t>
            </a:r>
            <a:endParaRPr lang="en-US" altLang="zh-CN" sz="4000" b="1" dirty="0" smtClean="0">
              <a:ea typeface="宋体" pitchFamily="2" charset="-122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04138" cy="2232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FF3300"/>
                </a:solidFill>
              </a:rPr>
              <a:t>Xiaohua Li</a:t>
            </a:r>
            <a:endParaRPr lang="en-US" alt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600" smtClean="0"/>
              <a:t>Dept. of Electrical &amp; Computer Engineering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smtClean="0"/>
              <a:t>State University of New York at Binghamton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smtClean="0"/>
              <a:t>Binghamton, NY 13902, USA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smtClean="0"/>
              <a:t>Email: xli@binghamton.edu</a:t>
            </a:r>
          </a:p>
        </p:txBody>
      </p:sp>
      <p:pic>
        <p:nvPicPr>
          <p:cNvPr id="3077" name="Picture 5" descr="bu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5711825"/>
            <a:ext cx="2263775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SU’s transmission power in each channel</a:t>
            </a:r>
          </a:p>
          <a:p>
            <a:pPr lvl="1"/>
            <a:r>
              <a:rPr lang="en-US" sz="2400" dirty="0" smtClean="0"/>
              <a:t>Practical: Use max power, one channel each time</a:t>
            </a:r>
          </a:p>
          <a:p>
            <a:pPr lvl="1"/>
            <a:r>
              <a:rPr lang="en-US" sz="2400" dirty="0" smtClean="0"/>
              <a:t>Theoretical: distribute power among all channels</a:t>
            </a:r>
          </a:p>
          <a:p>
            <a:r>
              <a:rPr lang="en-US" sz="2800" dirty="0" smtClean="0"/>
              <a:t>Basic equations for SU</a:t>
            </a:r>
          </a:p>
          <a:p>
            <a:pPr lvl="1"/>
            <a:r>
              <a:rPr lang="en-US" sz="2400" dirty="0" smtClean="0"/>
              <a:t>Signal, SNR, sum throughput</a:t>
            </a:r>
          </a:p>
          <a:p>
            <a:endParaRPr lang="en-US" sz="2800" dirty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B20B4-5956-4F11-B0A6-E446BFB634A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577271"/>
              </p:ext>
            </p:extLst>
          </p:nvPr>
        </p:nvGraphicFramePr>
        <p:xfrm>
          <a:off x="6948264" y="3414734"/>
          <a:ext cx="2016224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25" name="Equation" r:id="rId3" imgW="736560" imgH="368280" progId="Equation.DSMT4">
                  <p:embed/>
                </p:oleObj>
              </mc:Choice>
              <mc:Fallback>
                <p:oleObj name="Equation" r:id="rId3" imgW="73656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48264" y="3414734"/>
                        <a:ext cx="2016224" cy="1008112"/>
                      </a:xfrm>
                      <a:prstGeom prst="rect">
                        <a:avLst/>
                      </a:prstGeom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971" y="4437112"/>
            <a:ext cx="3219029" cy="2018885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329311"/>
              </p:ext>
            </p:extLst>
          </p:nvPr>
        </p:nvGraphicFramePr>
        <p:xfrm>
          <a:off x="683568" y="4498866"/>
          <a:ext cx="5408612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26" name="Equation" r:id="rId6" imgW="2552400" imgH="952200" progId="Equation.DSMT4">
                  <p:embed/>
                </p:oleObj>
              </mc:Choice>
              <mc:Fallback>
                <p:oleObj name="Equation" r:id="rId6" imgW="255240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3568" y="4498866"/>
                        <a:ext cx="5408612" cy="2019300"/>
                      </a:xfrm>
                      <a:prstGeom prst="rect">
                        <a:avLst/>
                      </a:prstGeom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171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3. CRN Model and</a:t>
            </a:r>
            <a:br>
              <a:rPr lang="en-US" sz="4000" dirty="0" smtClean="0"/>
            </a:br>
            <a:r>
              <a:rPr lang="en-US" sz="4000" dirty="0" smtClean="0"/>
              <a:t>Throughput Analysis 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9632" y="1772816"/>
                <a:ext cx="7205736" cy="4330824"/>
              </a:xfrm>
            </p:spPr>
            <p:txBody>
              <a:bodyPr/>
              <a:lstStyle/>
              <a:p>
                <a:r>
                  <a:rPr lang="en-US" sz="2800" dirty="0" smtClean="0"/>
                  <a:t>Markov model bank (MMB)</a:t>
                </a:r>
              </a:p>
              <a:p>
                <a:pPr lvl="1"/>
                <a:r>
                  <a:rPr lang="en-US" sz="2400" dirty="0" smtClean="0"/>
                  <a:t>A separate Markov chain for each user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3</m:t>
                    </m:r>
                    <m:r>
                      <a:rPr lang="en-US" sz="2400" i="1" dirty="0" smtClean="0">
                        <a:latin typeface="Cambria Math"/>
                      </a:rPr>
                      <m:t>𝐾</m:t>
                    </m:r>
                    <m:r>
                      <a:rPr lang="en-US" sz="2400" i="1" dirty="0" smtClean="0">
                        <a:latin typeface="Cambria Math"/>
                      </a:rPr>
                      <m:t>+1</m:t>
                    </m:r>
                  </m:oMath>
                </a14:m>
                <a:r>
                  <a:rPr lang="en-US" sz="2400" dirty="0" smtClean="0"/>
                  <a:t> states in each separated Markov chain</a:t>
                </a:r>
              </a:p>
              <a:p>
                <a:pPr lvl="1"/>
                <a:r>
                  <a:rPr lang="en-US" sz="2400" dirty="0" smtClean="0"/>
                  <a:t>Users &amp; Markov chains connected implicitly by </a:t>
                </a:r>
                <a:r>
                  <a:rPr lang="en-US" sz="2400" dirty="0"/>
                  <a:t>t</a:t>
                </a:r>
                <a:r>
                  <a:rPr lang="en-US" sz="2400" dirty="0" smtClean="0"/>
                  <a:t>ransitional probability </a:t>
                </a:r>
              </a:p>
              <a:p>
                <a:pPr marL="914400" lvl="2" indent="0">
                  <a:buNone/>
                </a:pPr>
                <a:endParaRPr lang="en-US" sz="20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9632" y="1772816"/>
                <a:ext cx="7205736" cy="4330824"/>
              </a:xfrm>
              <a:blipFill rotWithShape="1">
                <a:blip r:embed="rId3"/>
                <a:stretch>
                  <a:fillRect l="-423" t="-1408" r="-1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B20B4-5956-4F11-B0A6-E446BFB634A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913821"/>
            <a:ext cx="3246524" cy="2880719"/>
          </a:xfrm>
          <a:prstGeom prst="rect">
            <a:avLst/>
          </a:prstGeom>
          <a:ln>
            <a:solidFill>
              <a:srgbClr val="FF0000"/>
            </a:solidFill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542728"/>
              </p:ext>
            </p:extLst>
          </p:nvPr>
        </p:nvGraphicFramePr>
        <p:xfrm>
          <a:off x="4572000" y="4706968"/>
          <a:ext cx="3872806" cy="2087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12" name="Equation" r:id="rId5" imgW="1930320" imgH="1041120" progId="Equation.DSMT4">
                  <p:embed/>
                </p:oleObj>
              </mc:Choice>
              <mc:Fallback>
                <p:oleObj name="Equation" r:id="rId5" imgW="1930320" imgH="1041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0" y="4706968"/>
                        <a:ext cx="3872806" cy="2087572"/>
                      </a:xfrm>
                      <a:prstGeom prst="rect">
                        <a:avLst/>
                      </a:prstGeom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9579762"/>
              </p:ext>
            </p:extLst>
          </p:nvPr>
        </p:nvGraphicFramePr>
        <p:xfrm>
          <a:off x="5148064" y="3429000"/>
          <a:ext cx="504056" cy="620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13" name="Equation" r:id="rId7" imgW="164880" imgH="203040" progId="Equation.DSMT4">
                  <p:embed/>
                </p:oleObj>
              </mc:Choice>
              <mc:Fallback>
                <p:oleObj name="Equation" r:id="rId7" imgW="164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48064" y="3429000"/>
                        <a:ext cx="504056" cy="6203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5" descr="bu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871" y="47512"/>
            <a:ext cx="2263775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813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Essential idea of MMB</a:t>
            </a:r>
          </a:p>
          <a:p>
            <a:pPr lvl="1"/>
            <a:r>
              <a:rPr lang="en-US" sz="2400" dirty="0" smtClean="0"/>
              <a:t>Reduce complexity of Markov chains, put all complexity into a transitional probability </a:t>
            </a:r>
            <a:r>
              <a:rPr lang="en-US" sz="2400" dirty="0" smtClean="0">
                <a:sym typeface="Wingdings" panose="05000000000000000000" pitchFamily="2" charset="2"/>
              </a:rPr>
              <a:t> good for feasible &amp; efficient analysis of mutual interference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Steady-state probability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B20B4-5956-4F11-B0A6-E446BFB634A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0247345"/>
              </p:ext>
            </p:extLst>
          </p:nvPr>
        </p:nvGraphicFramePr>
        <p:xfrm>
          <a:off x="1259632" y="4509120"/>
          <a:ext cx="2821781" cy="2220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23" name="Equation" r:id="rId3" imgW="1790640" imgH="1409400" progId="Equation.DSMT4">
                  <p:embed/>
                </p:oleObj>
              </mc:Choice>
              <mc:Fallback>
                <p:oleObj name="Equation" r:id="rId3" imgW="179064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2" y="4509120"/>
                        <a:ext cx="2821781" cy="2220324"/>
                      </a:xfrm>
                      <a:prstGeom prst="rect">
                        <a:avLst/>
                      </a:prstGeom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Arrow 5"/>
          <p:cNvSpPr/>
          <p:nvPr/>
        </p:nvSpPr>
        <p:spPr bwMode="auto">
          <a:xfrm>
            <a:off x="4277207" y="5316761"/>
            <a:ext cx="648072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868849"/>
              </p:ext>
            </p:extLst>
          </p:nvPr>
        </p:nvGraphicFramePr>
        <p:xfrm>
          <a:off x="5148064" y="4509120"/>
          <a:ext cx="3273937" cy="2241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424" name="Equation" r:id="rId5" imgW="1650960" imgH="1130040" progId="Equation.DSMT4">
                  <p:embed/>
                </p:oleObj>
              </mc:Choice>
              <mc:Fallback>
                <p:oleObj name="Equation" r:id="rId5" imgW="1650960" imgH="1130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48064" y="4509120"/>
                        <a:ext cx="3273937" cy="2241947"/>
                      </a:xfrm>
                      <a:prstGeom prst="rect">
                        <a:avLst/>
                      </a:prstGeom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524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988840"/>
            <a:ext cx="7772400" cy="4114800"/>
          </a:xfrm>
        </p:spPr>
        <p:txBody>
          <a:bodyPr/>
          <a:lstStyle/>
          <a:p>
            <a:r>
              <a:rPr lang="en-US" sz="2800" dirty="0" smtClean="0"/>
              <a:t>Transitional probability evaluation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sz="2400" dirty="0" smtClean="0"/>
              <a:t>Mutually-coupled transitional probabilities can be calculated by root-finding algorithms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B20B4-5956-4F11-B0A6-E446BFB634A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410106"/>
              </p:ext>
            </p:extLst>
          </p:nvPr>
        </p:nvGraphicFramePr>
        <p:xfrm>
          <a:off x="1187624" y="2708920"/>
          <a:ext cx="7735887" cy="220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406" name="Equation" r:id="rId3" imgW="2984400" imgH="850680" progId="Equation.DSMT4">
                  <p:embed/>
                </p:oleObj>
              </mc:Choice>
              <mc:Fallback>
                <p:oleObj name="Equation" r:id="rId3" imgW="298440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2708920"/>
                        <a:ext cx="7735887" cy="2203450"/>
                      </a:xfrm>
                      <a:prstGeom prst="rect">
                        <a:avLst/>
                      </a:prstGeom>
                      <a:ln w="1905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12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CRN throughput</a:t>
            </a:r>
          </a:p>
          <a:p>
            <a:pPr lvl="1"/>
            <a:r>
              <a:rPr lang="en-US" sz="2400" dirty="0" smtClean="0"/>
              <a:t>Each user throughput: </a:t>
            </a: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Overall throughput:</a:t>
            </a:r>
          </a:p>
          <a:p>
            <a:pPr lvl="1"/>
            <a:endParaRPr lang="en-US" sz="24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92280" y="6237312"/>
            <a:ext cx="1905000" cy="457200"/>
          </a:xfrm>
        </p:spPr>
        <p:txBody>
          <a:bodyPr/>
          <a:lstStyle/>
          <a:p>
            <a:pPr>
              <a:defRPr/>
            </a:pPr>
            <a:fld id="{414B20B4-5956-4F11-B0A6-E446BFB634A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13025"/>
              </p:ext>
            </p:extLst>
          </p:nvPr>
        </p:nvGraphicFramePr>
        <p:xfrm>
          <a:off x="1907704" y="3068960"/>
          <a:ext cx="6813550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2" name="Equation" r:id="rId3" imgW="2489040" imgH="393480" progId="Equation.DSMT4">
                  <p:embed/>
                </p:oleObj>
              </mc:Choice>
              <mc:Fallback>
                <p:oleObj name="Equation" r:id="rId3" imgW="248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7704" y="3068960"/>
                        <a:ext cx="6813550" cy="1077912"/>
                      </a:xfrm>
                      <a:prstGeom prst="rect">
                        <a:avLst/>
                      </a:prstGeom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243480"/>
              </p:ext>
            </p:extLst>
          </p:nvPr>
        </p:nvGraphicFramePr>
        <p:xfrm>
          <a:off x="4629150" y="4887913"/>
          <a:ext cx="1652588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3" name="Equation" r:id="rId5" imgW="545760" imgH="368280" progId="Equation.DSMT4">
                  <p:embed/>
                </p:oleObj>
              </mc:Choice>
              <mc:Fallback>
                <p:oleObj name="Equation" r:id="rId5" imgW="54576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29150" y="4887913"/>
                        <a:ext cx="1652588" cy="1114425"/>
                      </a:xfrm>
                      <a:prstGeom prst="rect">
                        <a:avLst/>
                      </a:prstGeom>
                      <a:ln w="1905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213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4. CRN Throughput Optimization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Assume fully cooperated users to jointly optimize their transmission powers in all channels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Objective function: max sum throughput of all users</a:t>
            </a:r>
          </a:p>
          <a:p>
            <a:pPr lvl="1"/>
            <a:r>
              <a:rPr lang="en-US" sz="2400" dirty="0" smtClean="0"/>
              <a:t>Used as a benchmark for evaluation of CRN throughput performance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B20B4-5956-4F11-B0A6-E446BFB634A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5" name="Picture 5" descr="bu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711825"/>
            <a:ext cx="2263775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912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8911" y="1988840"/>
            <a:ext cx="7772400" cy="4114800"/>
          </a:xfrm>
        </p:spPr>
        <p:txBody>
          <a:bodyPr/>
          <a:lstStyle/>
          <a:p>
            <a:r>
              <a:rPr lang="en-US" sz="2800" dirty="0" smtClean="0"/>
              <a:t>Formulation of the optimization problem</a:t>
            </a:r>
          </a:p>
          <a:p>
            <a:endParaRPr lang="en-US" sz="2800" dirty="0"/>
          </a:p>
          <a:p>
            <a:endParaRPr lang="en-US" sz="28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where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B20B4-5956-4F11-B0A6-E446BFB634A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133094"/>
              </p:ext>
            </p:extLst>
          </p:nvPr>
        </p:nvGraphicFramePr>
        <p:xfrm>
          <a:off x="2195736" y="2564904"/>
          <a:ext cx="6396037" cy="277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46" name="Equation" r:id="rId3" imgW="2603160" imgH="1130040" progId="Equation.DSMT4">
                  <p:embed/>
                </p:oleObj>
              </mc:Choice>
              <mc:Fallback>
                <p:oleObj name="Equation" r:id="rId3" imgW="2603160" imgH="1130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5736" y="2564904"/>
                        <a:ext cx="6396037" cy="2778125"/>
                      </a:xfrm>
                      <a:prstGeom prst="rect">
                        <a:avLst/>
                      </a:prstGeom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294358"/>
              </p:ext>
            </p:extLst>
          </p:nvPr>
        </p:nvGraphicFramePr>
        <p:xfrm>
          <a:off x="2123728" y="5805264"/>
          <a:ext cx="6462712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47" name="Equation" r:id="rId5" imgW="3174840" imgH="419040" progId="Equation.DSMT4">
                  <p:embed/>
                </p:oleObj>
              </mc:Choice>
              <mc:Fallback>
                <p:oleObj name="Equation" r:id="rId5" imgW="31748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23728" y="5805264"/>
                        <a:ext cx="6462712" cy="852487"/>
                      </a:xfrm>
                      <a:prstGeom prst="rect">
                        <a:avLst/>
                      </a:prstGeom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605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Reformulate into Sum-of-Ratios Linear Fractional Programming (</a:t>
            </a:r>
            <a:r>
              <a:rPr lang="en-US" sz="2800" dirty="0" err="1" smtClean="0"/>
              <a:t>SoR</a:t>
            </a:r>
            <a:r>
              <a:rPr lang="en-US" sz="2800" dirty="0" smtClean="0"/>
              <a:t>-LFP)</a:t>
            </a:r>
          </a:p>
          <a:p>
            <a:endParaRPr lang="en-US" sz="2800" dirty="0"/>
          </a:p>
          <a:p>
            <a:endParaRPr lang="en-US" sz="2800" dirty="0" smtClean="0"/>
          </a:p>
          <a:p>
            <a:pPr lvl="1"/>
            <a:r>
              <a:rPr lang="en-US" sz="2400" dirty="0" smtClean="0"/>
              <a:t>where</a:t>
            </a: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Some existing algorithms can be modified to solve this optimization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B20B4-5956-4F11-B0A6-E446BFB634A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352285"/>
              </p:ext>
            </p:extLst>
          </p:nvPr>
        </p:nvGraphicFramePr>
        <p:xfrm>
          <a:off x="899592" y="2996952"/>
          <a:ext cx="8031163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58" name="Equation" r:id="rId3" imgW="3136680" imgH="419040" progId="Equation.DSMT4">
                  <p:embed/>
                </p:oleObj>
              </mc:Choice>
              <mc:Fallback>
                <p:oleObj name="Equation" r:id="rId3" imgW="3136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2996952"/>
                        <a:ext cx="8031163" cy="1073150"/>
                      </a:xfrm>
                      <a:prstGeom prst="rect">
                        <a:avLst/>
                      </a:prstGeom>
                      <a:ln w="1905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145437"/>
              </p:ext>
            </p:extLst>
          </p:nvPr>
        </p:nvGraphicFramePr>
        <p:xfrm>
          <a:off x="1691680" y="4365104"/>
          <a:ext cx="7269162" cy="136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59" name="Equation" r:id="rId5" imgW="3441600" imgH="647640" progId="Equation.DSMT4">
                  <p:embed/>
                </p:oleObj>
              </mc:Choice>
              <mc:Fallback>
                <p:oleObj name="Equation" r:id="rId5" imgW="344160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91680" y="4365104"/>
                        <a:ext cx="7269162" cy="1366838"/>
                      </a:xfrm>
                      <a:prstGeom prst="rect">
                        <a:avLst/>
                      </a:prstGeom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656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Sum-of-ratios linear fractional programming</a:t>
            </a:r>
          </a:p>
          <a:p>
            <a:pPr lvl="1" eaLnBrk="1" hangingPunct="1"/>
            <a:r>
              <a:rPr lang="en-US" altLang="en-US" sz="2400" dirty="0" smtClean="0"/>
              <a:t>A global optimization problem that has many applications and has stimulated decades of research</a:t>
            </a:r>
          </a:p>
          <a:p>
            <a:pPr lvl="1" eaLnBrk="1" hangingPunct="1"/>
            <a:r>
              <a:rPr lang="en-US" altLang="en-US" sz="2400" dirty="0" smtClean="0"/>
              <a:t>Generally non-convex. But under some constraints, many successful algorithms have been developed to solve it</a:t>
            </a:r>
            <a:endParaRPr lang="en-US" altLang="en-US" sz="2400" dirty="0"/>
          </a:p>
          <a:p>
            <a:pPr lvl="1" eaLnBrk="1" hangingPunct="1"/>
            <a:r>
              <a:rPr lang="en-US" altLang="en-US" sz="2400" dirty="0" smtClean="0"/>
              <a:t>Some such algorithm can be revised to solve our throughput-formulated problem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542D384-5022-4593-B209-372CB002EC08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80766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F278970-54FA-4054-A36D-E962EF80D851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 smtClean="0"/>
          </a:p>
        </p:txBody>
      </p:sp>
      <p:sp>
        <p:nvSpPr>
          <p:cNvPr id="22531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5. Simulations</a:t>
            </a:r>
          </a:p>
        </p:txBody>
      </p:sp>
      <p:sp>
        <p:nvSpPr>
          <p:cNvPr id="22532" name="Text Box 15"/>
          <p:cNvSpPr txBox="1">
            <a:spLocks noChangeArrowheads="1"/>
          </p:cNvSpPr>
          <p:nvPr/>
        </p:nvSpPr>
        <p:spPr bwMode="auto">
          <a:xfrm>
            <a:off x="1115616" y="6086148"/>
            <a:ext cx="6984776" cy="707886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>
                <a:solidFill>
                  <a:srgbClr val="0000FF"/>
                </a:solidFill>
              </a:rPr>
              <a:t>Gap between CRN achieved throughput and the optimal CRN throughput. Analysis results are accurate. </a:t>
            </a:r>
            <a:endParaRPr lang="en-US" altLang="en-US" sz="2000" dirty="0">
              <a:solidFill>
                <a:srgbClr val="0000FF"/>
              </a:solidFill>
            </a:endParaRPr>
          </a:p>
        </p:txBody>
      </p:sp>
      <p:pic>
        <p:nvPicPr>
          <p:cNvPr id="22533" name="Content Placeholder 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823202"/>
            <a:ext cx="6642350" cy="4177579"/>
          </a:xfrm>
        </p:spPr>
      </p:pic>
      <p:sp>
        <p:nvSpPr>
          <p:cNvPr id="2" name="TextBox 1"/>
          <p:cNvSpPr txBox="1"/>
          <p:nvPr/>
        </p:nvSpPr>
        <p:spPr>
          <a:xfrm>
            <a:off x="179512" y="4581128"/>
            <a:ext cx="2215030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Random Network,</a:t>
            </a:r>
          </a:p>
          <a:p>
            <a:r>
              <a:rPr lang="en-US" sz="2000" dirty="0" smtClean="0"/>
              <a:t>Path-loss model,</a:t>
            </a:r>
          </a:p>
          <a:p>
            <a:r>
              <a:rPr lang="en-US" sz="2000" dirty="0" smtClean="0"/>
              <a:t>Random PU act.,</a:t>
            </a:r>
          </a:p>
          <a:p>
            <a:r>
              <a:rPr lang="en-US" sz="2000" dirty="0" smtClean="0"/>
              <a:t>SU load 0.9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4E0B35D-7AC5-4D70-8C31-669769563427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Major Contributions: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Develop a framework to analyze the throughput performance of heterogeneous cognitive radio networks (CRN)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Develop </a:t>
            </a:r>
            <a:r>
              <a:rPr lang="en-US" altLang="en-US" sz="2400" dirty="0" smtClean="0">
                <a:solidFill>
                  <a:srgbClr val="0000FF"/>
                </a:solidFill>
              </a:rPr>
              <a:t>Markov Model Bank (MMB) </a:t>
            </a:r>
            <a:r>
              <a:rPr lang="en-US" altLang="en-US" sz="2400" dirty="0" smtClean="0"/>
              <a:t>to model heterogeneous CRN and to derive its </a:t>
            </a:r>
            <a:r>
              <a:rPr lang="en-US" altLang="en-US" sz="2400" dirty="0" smtClean="0">
                <a:solidFill>
                  <a:srgbClr val="FF0000"/>
                </a:solidFill>
              </a:rPr>
              <a:t>throughput</a:t>
            </a:r>
            <a:endParaRPr lang="en-US" altLang="en-US" sz="24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Advantage: </a:t>
            </a:r>
            <a:r>
              <a:rPr lang="en-US" altLang="en-US" sz="2000" dirty="0"/>
              <a:t>F</a:t>
            </a:r>
            <a:r>
              <a:rPr lang="en-US" altLang="en-US" sz="2000" dirty="0" smtClean="0"/>
              <a:t>easible to analyze mutual interference among all users in large heterogeneous CRN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Formulate </a:t>
            </a:r>
            <a:r>
              <a:rPr lang="en-US" altLang="en-US" sz="2400" dirty="0" smtClean="0">
                <a:solidFill>
                  <a:srgbClr val="0000FF"/>
                </a:solidFill>
              </a:rPr>
              <a:t>sum-of-ratios linear fractional programming (</a:t>
            </a:r>
            <a:r>
              <a:rPr lang="en-US" altLang="en-US" sz="2400" dirty="0" err="1" smtClean="0">
                <a:solidFill>
                  <a:srgbClr val="0000FF"/>
                </a:solidFill>
              </a:rPr>
              <a:t>SoR</a:t>
            </a:r>
            <a:r>
              <a:rPr lang="en-US" altLang="en-US" sz="2400" dirty="0" smtClean="0">
                <a:solidFill>
                  <a:srgbClr val="0000FF"/>
                </a:solidFill>
              </a:rPr>
              <a:t>-LFP) </a:t>
            </a:r>
            <a:r>
              <a:rPr lang="en-US" altLang="en-US" sz="2400" dirty="0" smtClean="0"/>
              <a:t>to derive theoretically optimal CRN throughput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dirty="0" smtClean="0"/>
              <a:t>Work as a benchmark for evaluating the optimality of practical CRN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5D2A86-8BD0-4175-ACE2-1CE22E66B60A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 smtClean="0"/>
          </a:p>
        </p:txBody>
      </p:sp>
      <p:sp>
        <p:nvSpPr>
          <p:cNvPr id="23555" name="Text Box 13"/>
          <p:cNvSpPr txBox="1">
            <a:spLocks noChangeArrowheads="1"/>
          </p:cNvSpPr>
          <p:nvPr/>
        </p:nvSpPr>
        <p:spPr bwMode="auto">
          <a:xfrm>
            <a:off x="212326" y="5949280"/>
            <a:ext cx="8640960" cy="707886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>
                <a:solidFill>
                  <a:srgbClr val="0000FF"/>
                </a:solidFill>
              </a:rPr>
              <a:t>CRN throughput increases with number of channels and number of SU. Analysis expressions are accurate &amp; efficient for large heterogeneous CRN.</a:t>
            </a:r>
            <a:endParaRPr lang="en-US" altLang="en-US" sz="2000" dirty="0">
              <a:solidFill>
                <a:srgbClr val="0000FF"/>
              </a:solidFill>
            </a:endParaRPr>
          </a:p>
        </p:txBody>
      </p:sp>
      <p:pic>
        <p:nvPicPr>
          <p:cNvPr id="23556" name="Content Placeholder 2"/>
          <p:cNvPicPr>
            <a:picLocks noGrp="1" noChangeAspect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946" y="1844824"/>
            <a:ext cx="6390815" cy="4019381"/>
          </a:xfrm>
        </p:spPr>
      </p:pic>
      <p:sp>
        <p:nvSpPr>
          <p:cNvPr id="5" name="TextBox 4"/>
          <p:cNvSpPr txBox="1"/>
          <p:nvPr/>
        </p:nvSpPr>
        <p:spPr>
          <a:xfrm>
            <a:off x="212326" y="4509120"/>
            <a:ext cx="2215030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Random Network,</a:t>
            </a:r>
          </a:p>
          <a:p>
            <a:r>
              <a:rPr lang="en-US" sz="2000" dirty="0" smtClean="0"/>
              <a:t>Path-loss model,</a:t>
            </a:r>
          </a:p>
          <a:p>
            <a:r>
              <a:rPr lang="en-US" sz="2000" dirty="0" smtClean="0"/>
              <a:t>Random PU act.,</a:t>
            </a:r>
          </a:p>
          <a:p>
            <a:r>
              <a:rPr lang="en-US" sz="2000" dirty="0" smtClean="0"/>
              <a:t>Random SU 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0CC6A0E-54C9-4F34-9A78-1126C57C3A1B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6. Conclusions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Developed a framework to evaluate the throughput performance of CRN</a:t>
            </a:r>
            <a:endParaRPr lang="en-US" altLang="en-US" sz="1600" dirty="0" smtClean="0"/>
          </a:p>
          <a:p>
            <a:pPr lvl="1" eaLnBrk="1" hangingPunct="1"/>
            <a:r>
              <a:rPr lang="en-US" altLang="en-US" sz="2400" dirty="0" smtClean="0"/>
              <a:t>Develop </a:t>
            </a:r>
            <a:r>
              <a:rPr lang="en-US" altLang="en-US" sz="2400" dirty="0" smtClean="0">
                <a:solidFill>
                  <a:srgbClr val="FF0000"/>
                </a:solidFill>
              </a:rPr>
              <a:t>Markov Model Bank (MMB) </a:t>
            </a:r>
            <a:r>
              <a:rPr lang="en-US" altLang="en-US" sz="2400" dirty="0" smtClean="0"/>
              <a:t>to model CRN operations and analyze CRN throughput</a:t>
            </a:r>
          </a:p>
          <a:p>
            <a:pPr lvl="2" eaLnBrk="1" hangingPunct="1"/>
            <a:r>
              <a:rPr lang="en-US" altLang="en-US" sz="2000" dirty="0" smtClean="0">
                <a:solidFill>
                  <a:srgbClr val="0000FF"/>
                </a:solidFill>
              </a:rPr>
              <a:t>Accurate &amp; efficient expressions for large heterogeneous CRN</a:t>
            </a:r>
          </a:p>
          <a:p>
            <a:pPr lvl="1" eaLnBrk="1" hangingPunct="1"/>
            <a:r>
              <a:rPr lang="en-US" altLang="en-US" sz="2400" dirty="0" smtClean="0"/>
              <a:t>Formulate </a:t>
            </a:r>
            <a:r>
              <a:rPr lang="en-US" altLang="en-US" sz="2400" dirty="0" smtClean="0">
                <a:solidFill>
                  <a:srgbClr val="FF0000"/>
                </a:solidFill>
              </a:rPr>
              <a:t>Sum-of-Ratios Linear Fractional Programming (</a:t>
            </a:r>
            <a:r>
              <a:rPr lang="en-US" altLang="en-US" sz="2400" dirty="0" err="1" smtClean="0">
                <a:solidFill>
                  <a:srgbClr val="FF0000"/>
                </a:solidFill>
              </a:rPr>
              <a:t>SoR</a:t>
            </a:r>
            <a:r>
              <a:rPr lang="en-US" altLang="en-US" sz="2400" dirty="0" smtClean="0">
                <a:solidFill>
                  <a:srgbClr val="FF0000"/>
                </a:solidFill>
              </a:rPr>
              <a:t>-LFP) </a:t>
            </a:r>
            <a:r>
              <a:rPr lang="en-US" altLang="en-US" sz="2400" dirty="0" smtClean="0"/>
              <a:t>to find the optimal CRN throughput</a:t>
            </a:r>
          </a:p>
          <a:p>
            <a:pPr lvl="2" eaLnBrk="1" hangingPunct="1"/>
            <a:r>
              <a:rPr lang="en-US" altLang="en-US" sz="2000" dirty="0">
                <a:solidFill>
                  <a:srgbClr val="0000FF"/>
                </a:solidFill>
              </a:rPr>
              <a:t>O</a:t>
            </a:r>
            <a:r>
              <a:rPr lang="en-US" altLang="en-US" sz="2000" dirty="0" smtClean="0">
                <a:solidFill>
                  <a:srgbClr val="0000FF"/>
                </a:solidFill>
              </a:rPr>
              <a:t>ptimize </a:t>
            </a:r>
            <a:r>
              <a:rPr lang="en-US" altLang="en-US" sz="2000" dirty="0" smtClean="0">
                <a:solidFill>
                  <a:srgbClr val="0000FF"/>
                </a:solidFill>
              </a:rPr>
              <a:t>non-convex expressions of sum of capacities</a:t>
            </a:r>
          </a:p>
        </p:txBody>
      </p:sp>
      <p:pic>
        <p:nvPicPr>
          <p:cNvPr id="5" name="Picture 5" descr="bu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16632"/>
            <a:ext cx="2263775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Outline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827088" y="2276475"/>
            <a:ext cx="8128000" cy="3856038"/>
          </a:xfrm>
        </p:spPr>
        <p:txBody>
          <a:bodyPr/>
          <a:lstStyle/>
          <a:p>
            <a:pPr marL="514350" indent="-514350" eaLnBrk="1" hangingPunct="1">
              <a:buSzPct val="100000"/>
              <a:buFont typeface="+mj-lt"/>
              <a:buAutoNum type="arabicPeriod"/>
              <a:defRPr/>
            </a:pPr>
            <a:r>
              <a:rPr lang="en-US" altLang="en-US" sz="2800" dirty="0" smtClean="0"/>
              <a:t>Introduction</a:t>
            </a:r>
          </a:p>
          <a:p>
            <a:pPr marL="514350" indent="-514350" eaLnBrk="1" hangingPunct="1">
              <a:buSzPct val="100000"/>
              <a:buFont typeface="+mj-lt"/>
              <a:buAutoNum type="arabicPeriod"/>
              <a:defRPr/>
            </a:pPr>
            <a:r>
              <a:rPr lang="en-US" altLang="en-US" sz="2800" dirty="0" smtClean="0"/>
              <a:t>System model</a:t>
            </a:r>
          </a:p>
          <a:p>
            <a:pPr marL="514350" indent="-514350" eaLnBrk="1" hangingPunct="1">
              <a:buSzPct val="100000"/>
              <a:buFont typeface="+mj-lt"/>
              <a:buAutoNum type="arabicPeriod"/>
              <a:defRPr/>
            </a:pPr>
            <a:r>
              <a:rPr lang="en-US" altLang="en-US" sz="2800" dirty="0" smtClean="0"/>
              <a:t>MMB for hetero-CRN and throughput analysis</a:t>
            </a:r>
            <a:endParaRPr lang="en-US" altLang="en-US" sz="2800" dirty="0"/>
          </a:p>
          <a:p>
            <a:pPr marL="514350" indent="-514350" eaLnBrk="1" hangingPunct="1">
              <a:buSzPct val="100000"/>
              <a:buFont typeface="+mj-lt"/>
              <a:buAutoNum type="arabicPeriod"/>
              <a:defRPr/>
            </a:pPr>
            <a:r>
              <a:rPr lang="en-US" altLang="en-US" sz="2800" dirty="0" err="1" smtClean="0"/>
              <a:t>SoR</a:t>
            </a:r>
            <a:r>
              <a:rPr lang="en-US" altLang="en-US" sz="2800" dirty="0" smtClean="0"/>
              <a:t>-LFP for CRN throughput optimization</a:t>
            </a:r>
            <a:endParaRPr lang="en-US" altLang="en-US" sz="2800" dirty="0"/>
          </a:p>
          <a:p>
            <a:pPr marL="514350" indent="-514350" eaLnBrk="1" hangingPunct="1">
              <a:buSzPct val="100000"/>
              <a:buFont typeface="+mj-lt"/>
              <a:buAutoNum type="arabicPeriod"/>
              <a:defRPr/>
            </a:pPr>
            <a:r>
              <a:rPr lang="en-US" altLang="en-US" sz="2800" dirty="0" smtClean="0"/>
              <a:t>Simulations</a:t>
            </a:r>
            <a:endParaRPr lang="en-US" altLang="en-US" sz="2800" dirty="0"/>
          </a:p>
          <a:p>
            <a:pPr marL="514350" indent="-514350" eaLnBrk="1" hangingPunct="1">
              <a:buSzPct val="100000"/>
              <a:buFont typeface="+mj-lt"/>
              <a:buAutoNum type="arabicPeriod"/>
              <a:defRPr/>
            </a:pPr>
            <a:r>
              <a:rPr lang="en-US" altLang="en-US" sz="2800" dirty="0" smtClean="0"/>
              <a:t>Conclusions</a:t>
            </a:r>
          </a:p>
          <a:p>
            <a:pPr eaLnBrk="1" hangingPunct="1">
              <a:defRPr/>
            </a:pPr>
            <a:endParaRPr lang="en-US" altLang="en-US" sz="2800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19C4388-924D-4130-9028-B0F0177220D1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1. Introduction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CRN reuses spectrum white spaces</a:t>
            </a:r>
          </a:p>
          <a:p>
            <a:pPr lvl="1"/>
            <a:r>
              <a:rPr lang="en-US" altLang="en-US" sz="2400" dirty="0" smtClean="0"/>
              <a:t>CRN sense spectrum for spectrum white spaces, access the spectrum white spaces secondarily, and vacate the spectrum when primary users come back</a:t>
            </a:r>
          </a:p>
          <a:p>
            <a:r>
              <a:rPr lang="en-US" altLang="en-US" sz="2800" dirty="0" smtClean="0"/>
              <a:t>Heterogeneous CRN</a:t>
            </a:r>
          </a:p>
          <a:p>
            <a:pPr lvl="1"/>
            <a:r>
              <a:rPr lang="en-US" altLang="en-US" sz="2400" dirty="0" smtClean="0"/>
              <a:t>Choose spectrum sensing/access strategies freely</a:t>
            </a:r>
          </a:p>
          <a:p>
            <a:pPr lvl="1"/>
            <a:r>
              <a:rPr lang="en-US" altLang="en-US" sz="2400" dirty="0" smtClean="0"/>
              <a:t>Choose transmission parameters and spectrums freely</a:t>
            </a:r>
          </a:p>
          <a:p>
            <a:pPr lvl="1"/>
            <a:r>
              <a:rPr lang="en-US" altLang="en-US" sz="2400" dirty="0" smtClean="0"/>
              <a:t>Flexible </a:t>
            </a:r>
            <a:r>
              <a:rPr lang="en-US" altLang="en-US" sz="2400" dirty="0" smtClean="0"/>
              <a:t>software implementation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fld id="{AD625B09-809B-4402-A6D1-D93C59A58533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pic>
        <p:nvPicPr>
          <p:cNvPr id="5" name="Picture 5" descr="bu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16632"/>
            <a:ext cx="2263775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How do different CRN users coexist with each other?</a:t>
            </a:r>
          </a:p>
          <a:p>
            <a:pPr lvl="1"/>
            <a:r>
              <a:rPr lang="en-US" sz="2400" dirty="0" smtClean="0"/>
              <a:t>Need to analyze the performance of CRN under heterogeneous setting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CRN </a:t>
            </a:r>
            <a:r>
              <a:rPr lang="en-US" altLang="en-US" sz="2800" dirty="0"/>
              <a:t>performance </a:t>
            </a:r>
            <a:r>
              <a:rPr lang="en-US" altLang="en-US" sz="2800" dirty="0" smtClean="0"/>
              <a:t>analysis </a:t>
            </a:r>
            <a:r>
              <a:rPr lang="en-US" altLang="en-US" sz="2800" dirty="0"/>
              <a:t>is </a:t>
            </a:r>
            <a:r>
              <a:rPr lang="en-US" altLang="en-US" sz="2800" dirty="0" smtClean="0"/>
              <a:t>challenging</a:t>
            </a:r>
            <a:endParaRPr lang="en-US" altLang="en-US" sz="28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Mostly done by simulation rather than </a:t>
            </a:r>
            <a:r>
              <a:rPr lang="en-US" altLang="en-US" sz="2400" dirty="0" smtClean="0"/>
              <a:t>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Limited analysis results are for simplified &amp;homogeneous CRN, or for small CRN with a few users only</a:t>
            </a:r>
            <a:endParaRPr lang="en-US" alt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Optimal performance </a:t>
            </a:r>
            <a:r>
              <a:rPr lang="en-US" altLang="en-US" sz="2400" dirty="0"/>
              <a:t>is </a:t>
            </a:r>
            <a:r>
              <a:rPr lang="en-US" altLang="en-US" sz="2400" dirty="0" smtClean="0"/>
              <a:t>unknown: a </a:t>
            </a:r>
            <a:r>
              <a:rPr lang="en-US" altLang="en-US" sz="2400" dirty="0"/>
              <a:t>long-standing challenge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B20B4-5956-4F11-B0A6-E446BFB634A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5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We focus on CRN throughput analysis</a:t>
            </a:r>
          </a:p>
          <a:p>
            <a:pPr lvl="1"/>
            <a:r>
              <a:rPr lang="en-US" altLang="en-US" sz="2400" dirty="0" smtClean="0">
                <a:solidFill>
                  <a:srgbClr val="0000FF"/>
                </a:solidFill>
              </a:rPr>
              <a:t>Throughput</a:t>
            </a:r>
            <a:r>
              <a:rPr lang="en-US" altLang="en-US" sz="2400" dirty="0" smtClean="0"/>
              <a:t>: product of </a:t>
            </a:r>
            <a:r>
              <a:rPr lang="en-US" altLang="en-US" sz="2400" u="sng" dirty="0" smtClean="0"/>
              <a:t>time</a:t>
            </a:r>
            <a:r>
              <a:rPr lang="en-US" altLang="en-US" sz="2400" dirty="0" smtClean="0"/>
              <a:t> spent in successful data transmission and </a:t>
            </a:r>
            <a:r>
              <a:rPr lang="en-US" altLang="en-US" sz="2400" u="sng" dirty="0" smtClean="0"/>
              <a:t>capacity</a:t>
            </a:r>
            <a:r>
              <a:rPr lang="en-US" altLang="en-US" sz="2400" dirty="0" smtClean="0"/>
              <a:t> of the channel used in this transmission</a:t>
            </a:r>
          </a:p>
          <a:p>
            <a:pPr lvl="2"/>
            <a:r>
              <a:rPr lang="en-US" altLang="en-US" sz="2000" dirty="0" smtClean="0"/>
              <a:t>Each CRN user’s throughput,  overall CRN throughput</a:t>
            </a:r>
          </a:p>
          <a:p>
            <a:pPr lvl="2"/>
            <a:r>
              <a:rPr lang="en-US" altLang="en-US" sz="2000" dirty="0" smtClean="0"/>
              <a:t>Need to consider CRN operation modes, and mutual interference among all the CRN users</a:t>
            </a:r>
          </a:p>
          <a:p>
            <a:pPr lvl="1"/>
            <a:r>
              <a:rPr lang="en-US" altLang="en-US" sz="2400" dirty="0" smtClean="0">
                <a:solidFill>
                  <a:srgbClr val="0000FF"/>
                </a:solidFill>
              </a:rPr>
              <a:t>Throughput optimization</a:t>
            </a:r>
            <a:r>
              <a:rPr lang="en-US" altLang="en-US" sz="2400" dirty="0" smtClean="0"/>
              <a:t>: assign transmission power optimally to available channels for maximum throughput</a:t>
            </a:r>
          </a:p>
          <a:p>
            <a:pPr lvl="1"/>
            <a:endParaRPr lang="en-US" altLang="en-US" sz="2400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fld id="{F88CE1F6-31FD-4BF0-B363-7C5433196371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4B669B0-9D71-42C5-A265-9A9285842397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58888" y="2060575"/>
            <a:ext cx="7489825" cy="4176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FF"/>
                </a:solidFill>
              </a:rPr>
              <a:t>Objectives</a:t>
            </a:r>
            <a:r>
              <a:rPr lang="en-US" altLang="en-US" sz="2800" dirty="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Develop a way to analyze CRN throughput under practical strategies and mutual interference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Look for theoretically optimal CRN throughput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FF"/>
                </a:solidFill>
              </a:rPr>
              <a:t>Challenges: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large CRN with many different mutually interfering users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How to take the unique CRN characteristics into modeling and analysis?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How to derive optimized/ideal throughput? 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2. System Model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6A67E0-2A7B-4CF8-92D7-822F3F696A49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 smtClean="0"/>
          </a:p>
        </p:txBody>
      </p:sp>
      <p:pic>
        <p:nvPicPr>
          <p:cNvPr id="9221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963" y="3499676"/>
            <a:ext cx="5052781" cy="316968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800" dirty="0" smtClean="0"/>
                  <a:t>Consider CRN with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/>
                      </a:rPr>
                      <m:t>𝐼</m:t>
                    </m:r>
                    <m:r>
                      <a:rPr lang="en-US" sz="280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800" dirty="0" smtClean="0"/>
                  <a:t>secondary users (SU) and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𝐾</m:t>
                    </m:r>
                  </m:oMath>
                </a14:m>
                <a:r>
                  <a:rPr lang="en-US" sz="2800" dirty="0" smtClean="0"/>
                  <a:t> channels </a:t>
                </a:r>
              </a:p>
              <a:p>
                <a:pPr lvl="1"/>
                <a:r>
                  <a:rPr lang="en-US" sz="2400" dirty="0"/>
                  <a:t>C</a:t>
                </a:r>
                <a:r>
                  <a:rPr lang="en-US" sz="2400" dirty="0" smtClean="0"/>
                  <a:t>hannel available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 smtClean="0"/>
                  <a:t>, SU offered load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314" t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bu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11825"/>
            <a:ext cx="2263775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800" dirty="0" smtClean="0"/>
                  <a:t>CRN SU’s four basic working modes</a:t>
                </a:r>
              </a:p>
              <a:p>
                <a:pPr lvl="1"/>
                <a:r>
                  <a:rPr lang="en-US" sz="2400" dirty="0" smtClean="0">
                    <a:solidFill>
                      <a:srgbClr val="0000FF"/>
                    </a:solidFill>
                  </a:rPr>
                  <a:t>Spectrum sensing</a:t>
                </a:r>
                <a:r>
                  <a:rPr lang="en-US" sz="2400" dirty="0" smtClean="0"/>
                  <a:t>: duration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    , </m:t>
                    </m:r>
                  </m:oMath>
                </a14:m>
                <a:r>
                  <a:rPr lang="en-US" sz="2400" dirty="0" smtClean="0"/>
                  <a:t>SNR threshold </a:t>
                </a:r>
              </a:p>
              <a:p>
                <a:pPr lvl="1"/>
                <a:r>
                  <a:rPr lang="en-US" sz="2400" dirty="0" smtClean="0">
                    <a:solidFill>
                      <a:srgbClr val="0000FF"/>
                    </a:solidFill>
                  </a:rPr>
                  <a:t>Spectrum access</a:t>
                </a:r>
                <a:r>
                  <a:rPr lang="en-US" sz="2400" dirty="0" smtClean="0"/>
                  <a:t> (data packet transmission): duration      </a:t>
                </a:r>
                <a:r>
                  <a:rPr lang="en-US" sz="2400" b="0" i="0" dirty="0" smtClean="0">
                    <a:latin typeface="+mj-lt"/>
                  </a:rPr>
                  <a:t>,</a:t>
                </a:r>
                <a:r>
                  <a:rPr lang="en-US" sz="2400" dirty="0" smtClean="0"/>
                  <a:t> max transmission power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/>
                          </a:rPr>
                          <m:t>𝑃</m:t>
                        </m:r>
                        <m:r>
                          <a:rPr lang="en-US" sz="2400" b="0" i="1" baseline="-25000" smtClean="0">
                            <a:latin typeface="Cambria Math"/>
                          </a:rPr>
                          <m:t>𝑖</m:t>
                        </m:r>
                      </m:e>
                    </m:acc>
                  </m:oMath>
                </a14:m>
                <a:endParaRPr lang="en-US" sz="2400" dirty="0" smtClean="0"/>
              </a:p>
              <a:p>
                <a:pPr lvl="1"/>
                <a:r>
                  <a:rPr lang="en-US" sz="2400" dirty="0" smtClean="0">
                    <a:solidFill>
                      <a:srgbClr val="0000FF"/>
                    </a:solidFill>
                  </a:rPr>
                  <a:t>Idling</a:t>
                </a:r>
                <a:r>
                  <a:rPr lang="en-US" sz="2400" dirty="0" smtClean="0"/>
                  <a:t>: duration </a:t>
                </a:r>
                <a:endParaRPr lang="en-US" sz="2400" dirty="0"/>
              </a:p>
              <a:p>
                <a:pPr lvl="1"/>
                <a:r>
                  <a:rPr lang="en-US" sz="2400" dirty="0" smtClean="0">
                    <a:solidFill>
                      <a:srgbClr val="0000FF"/>
                    </a:solidFill>
                  </a:rPr>
                  <a:t>Channel switching</a:t>
                </a:r>
                <a:r>
                  <a:rPr lang="en-US" sz="2400" dirty="0" smtClean="0"/>
                  <a:t>: duration 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314" t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B20B4-5956-4F11-B0A6-E446BFB634A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633232"/>
            <a:ext cx="5150800" cy="199348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922580"/>
              </p:ext>
            </p:extLst>
          </p:nvPr>
        </p:nvGraphicFramePr>
        <p:xfrm>
          <a:off x="5724128" y="2400315"/>
          <a:ext cx="50405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42" name="Equation" r:id="rId5" imgW="177480" imgH="203040" progId="Equation.DSMT4">
                  <p:embed/>
                </p:oleObj>
              </mc:Choice>
              <mc:Fallback>
                <p:oleObj name="Equation" r:id="rId5" imgW="177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24128" y="2400315"/>
                        <a:ext cx="504056" cy="57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713950"/>
              </p:ext>
            </p:extLst>
          </p:nvPr>
        </p:nvGraphicFramePr>
        <p:xfrm>
          <a:off x="8316416" y="2492896"/>
          <a:ext cx="504056" cy="537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43" name="Equation" r:id="rId7" imgW="190440" imgH="203040" progId="Equation.DSMT4">
                  <p:embed/>
                </p:oleObj>
              </mc:Choice>
              <mc:Fallback>
                <p:oleObj name="Equation" r:id="rId7" imgW="1904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16416" y="2492896"/>
                        <a:ext cx="504056" cy="537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518326"/>
              </p:ext>
            </p:extLst>
          </p:nvPr>
        </p:nvGraphicFramePr>
        <p:xfrm>
          <a:off x="3203848" y="3284984"/>
          <a:ext cx="5032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44" name="Equation" r:id="rId9" imgW="177480" imgH="203040" progId="Equation.DSMT4">
                  <p:embed/>
                </p:oleObj>
              </mc:Choice>
              <mc:Fallback>
                <p:oleObj name="Equation" r:id="rId9" imgW="17748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284984"/>
                        <a:ext cx="50323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813973"/>
              </p:ext>
            </p:extLst>
          </p:nvPr>
        </p:nvGraphicFramePr>
        <p:xfrm>
          <a:off x="4139952" y="3717032"/>
          <a:ext cx="5032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45" name="Equation" r:id="rId11" imgW="177480" imgH="203040" progId="Equation.DSMT4">
                  <p:embed/>
                </p:oleObj>
              </mc:Choice>
              <mc:Fallback>
                <p:oleObj name="Equation" r:id="rId11" imgW="17748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3717032"/>
                        <a:ext cx="50323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906426"/>
              </p:ext>
            </p:extLst>
          </p:nvPr>
        </p:nvGraphicFramePr>
        <p:xfrm>
          <a:off x="5868144" y="4050591"/>
          <a:ext cx="5032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46" name="Equation" r:id="rId13" imgW="177480" imgH="203040" progId="Equation.DSMT4">
                  <p:embed/>
                </p:oleObj>
              </mc:Choice>
              <mc:Fallback>
                <p:oleObj name="Equation" r:id="rId13" imgW="17748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4050591"/>
                        <a:ext cx="50323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428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3441</TotalTime>
  <Words>824</Words>
  <Application>Microsoft Office PowerPoint</Application>
  <PresentationFormat>On-screen Show (4:3)</PresentationFormat>
  <Paragraphs>149</Paragraphs>
  <Slides>21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Blends</vt:lpstr>
      <vt:lpstr>Equation</vt:lpstr>
      <vt:lpstr>Performance Analysis of Coexisting Secondary Users in Heterogeneous Cognitive Radio Network</vt:lpstr>
      <vt:lpstr>Major Contributions:</vt:lpstr>
      <vt:lpstr>Outline</vt:lpstr>
      <vt:lpstr>1. Introduction</vt:lpstr>
      <vt:lpstr>PowerPoint Presentation</vt:lpstr>
      <vt:lpstr>PowerPoint Presentation</vt:lpstr>
      <vt:lpstr>PowerPoint Presentation</vt:lpstr>
      <vt:lpstr>2. System Model</vt:lpstr>
      <vt:lpstr>PowerPoint Presentation</vt:lpstr>
      <vt:lpstr>PowerPoint Presentation</vt:lpstr>
      <vt:lpstr>3. CRN Model and Throughput Analysis </vt:lpstr>
      <vt:lpstr>PowerPoint Presentation</vt:lpstr>
      <vt:lpstr>PowerPoint Presentation</vt:lpstr>
      <vt:lpstr>PowerPoint Presentation</vt:lpstr>
      <vt:lpstr>4. CRN Throughput Optimization</vt:lpstr>
      <vt:lpstr>PowerPoint Presentation</vt:lpstr>
      <vt:lpstr>PowerPoint Presentation</vt:lpstr>
      <vt:lpstr>PowerPoint Presentation</vt:lpstr>
      <vt:lpstr>5. Simulations</vt:lpstr>
      <vt:lpstr>PowerPoint Presentation</vt:lpstr>
      <vt:lpstr>6. Conclusions</vt:lpstr>
    </vt:vector>
  </TitlesOfParts>
  <Company>www.ftpdown.com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Coorpertive OFDM performance</dc:title>
  <dc:creator>FtpDown</dc:creator>
  <cp:lastModifiedBy>ab</cp:lastModifiedBy>
  <cp:revision>494</cp:revision>
  <dcterms:created xsi:type="dcterms:W3CDTF">2005-10-27T15:12:38Z</dcterms:created>
  <dcterms:modified xsi:type="dcterms:W3CDTF">2013-10-04T12:59:58Z</dcterms:modified>
</cp:coreProperties>
</file>